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omments/comment1.xml" ContentType="application/vnd.openxmlformats-officedocument.presentationml.comments+xml"/>
  <Override PartName="/ppt/comments/comment2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2"/>
  </p:sldMasterIdLst>
  <p:notesMasterIdLst>
    <p:notesMasterId r:id="rId53"/>
  </p:notesMasterIdLst>
  <p:handoutMasterIdLst>
    <p:handoutMasterId r:id="rId54"/>
  </p:handoutMasterIdLst>
  <p:sldIdLst>
    <p:sldId id="277" r:id="rId3"/>
    <p:sldId id="335" r:id="rId4"/>
    <p:sldId id="353" r:id="rId5"/>
    <p:sldId id="329" r:id="rId6"/>
    <p:sldId id="350" r:id="rId7"/>
    <p:sldId id="317" r:id="rId8"/>
    <p:sldId id="268" r:id="rId9"/>
    <p:sldId id="280" r:id="rId10"/>
    <p:sldId id="281" r:id="rId11"/>
    <p:sldId id="360" r:id="rId12"/>
    <p:sldId id="330" r:id="rId13"/>
    <p:sldId id="319" r:id="rId14"/>
    <p:sldId id="355" r:id="rId15"/>
    <p:sldId id="320" r:id="rId16"/>
    <p:sldId id="331" r:id="rId17"/>
    <p:sldId id="338" r:id="rId18"/>
    <p:sldId id="361" r:id="rId19"/>
    <p:sldId id="356" r:id="rId20"/>
    <p:sldId id="312" r:id="rId21"/>
    <p:sldId id="313" r:id="rId22"/>
    <p:sldId id="362" r:id="rId23"/>
    <p:sldId id="341" r:id="rId24"/>
    <p:sldId id="367" r:id="rId25"/>
    <p:sldId id="365" r:id="rId26"/>
    <p:sldId id="366" r:id="rId27"/>
    <p:sldId id="370" r:id="rId28"/>
    <p:sldId id="340" r:id="rId29"/>
    <p:sldId id="293" r:id="rId30"/>
    <p:sldId id="364" r:id="rId31"/>
    <p:sldId id="363" r:id="rId32"/>
    <p:sldId id="371" r:id="rId33"/>
    <p:sldId id="372" r:id="rId34"/>
    <p:sldId id="373" r:id="rId35"/>
    <p:sldId id="332" r:id="rId36"/>
    <p:sldId id="301" r:id="rId37"/>
    <p:sldId id="302" r:id="rId38"/>
    <p:sldId id="343" r:id="rId39"/>
    <p:sldId id="344" r:id="rId40"/>
    <p:sldId id="303" r:id="rId41"/>
    <p:sldId id="333" r:id="rId42"/>
    <p:sldId id="349" r:id="rId43"/>
    <p:sldId id="304" r:id="rId44"/>
    <p:sldId id="345" r:id="rId45"/>
    <p:sldId id="337" r:id="rId46"/>
    <p:sldId id="368" r:id="rId47"/>
    <p:sldId id="334" r:id="rId48"/>
    <p:sldId id="327" r:id="rId49"/>
    <p:sldId id="369" r:id="rId50"/>
    <p:sldId id="324" r:id="rId51"/>
    <p:sldId id="279" r:id="rId52"/>
  </p:sldIdLst>
  <p:sldSz cx="12192000" cy="6858000"/>
  <p:notesSz cx="6858000" cy="931386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40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Author" initials="A" lastIdx="14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9DCAF9ED-07DC-4A11-8D7F-57B35C25682E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18603FDC-E32A-4AB5-989C-0864C3EAD2B8}" styleName="Themed Style 2 - Accent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6165" autoAdjust="0"/>
    <p:restoredTop sz="86355" autoAdjust="0"/>
  </p:normalViewPr>
  <p:slideViewPr>
    <p:cSldViewPr snapToGrid="0">
      <p:cViewPr varScale="1">
        <p:scale>
          <a:sx n="72" d="100"/>
          <a:sy n="72" d="100"/>
        </p:scale>
        <p:origin x="1002" y="66"/>
      </p:cViewPr>
      <p:guideLst>
        <p:guide pos="3840"/>
        <p:guide orient="horz" pos="2160"/>
      </p:guideLst>
    </p:cSldViewPr>
  </p:slideViewPr>
  <p:outlineViewPr>
    <p:cViewPr>
      <p:scale>
        <a:sx n="33" d="100"/>
        <a:sy n="33" d="100"/>
      </p:scale>
      <p:origin x="216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2" d="100"/>
          <a:sy n="82" d="100"/>
        </p:scale>
        <p:origin x="2994" y="7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commentAuthors" Target="commentAuthor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tableStyles" Target="tableStyles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notesMaster" Target="notesMasters/notesMaster1.xml"/><Relationship Id="rId58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19-06-13T11:57:51.284" idx="14">
    <p:pos x="10" y="10"/>
    <p:text/>
    <p:extLst>
      <p:ext uri="{C676402C-5697-4E1C-873F-D02D1690AC5C}">
        <p15:threadingInfo xmlns:p15="http://schemas.microsoft.com/office/powerpoint/2012/main" timeZoneBias="300"/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18-06-07T10:18:56.560" idx="11">
    <p:pos x="10" y="10"/>
    <p:text>Change out photos to newer ones</p:text>
    <p:extLst>
      <p:ext uri="{C676402C-5697-4E1C-873F-D02D1690AC5C}">
        <p15:threadingInfo xmlns:p15="http://schemas.microsoft.com/office/powerpoint/2012/main" timeZoneBias="300"/>
      </p:ext>
    </p:extLst>
  </p:cm>
</p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7311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4" y="0"/>
            <a:ext cx="2971800" cy="467311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fld id="{65DD71D7-55AC-46BD-81B3-09AB2F9EFBD8}" type="datetimeFigureOut">
              <a:rPr lang="en-US" smtClean="0"/>
              <a:pPr/>
              <a:t>8/13/2019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46555"/>
            <a:ext cx="2971800" cy="467310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4" y="8846555"/>
            <a:ext cx="2971800" cy="467310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/>
            </a:lvl1pPr>
          </a:lstStyle>
          <a:p>
            <a:fld id="{2840BD58-3BFF-4EAF-BB8B-AC67FE801E4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059436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7311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4" y="0"/>
            <a:ext cx="2971800" cy="467311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fld id="{1F89424F-BB59-4F4E-9822-4CA3E770FFD2}" type="datetimeFigureOut">
              <a:rPr lang="en-US" smtClean="0"/>
              <a:pPr/>
              <a:t>8/13/2019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35000" y="1163638"/>
            <a:ext cx="5588000" cy="31432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324" tIns="46662" rIns="93324" bIns="46662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82297"/>
            <a:ext cx="5486400" cy="3143429"/>
          </a:xfrm>
          <a:prstGeom prst="rect">
            <a:avLst/>
          </a:prstGeom>
        </p:spPr>
        <p:txBody>
          <a:bodyPr vert="horz" lIns="93324" tIns="46662" rIns="93324" bIns="46662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6555"/>
            <a:ext cx="2971800" cy="467310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4" y="8846555"/>
            <a:ext cx="2971800" cy="467310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/>
            </a:lvl1pPr>
          </a:lstStyle>
          <a:p>
            <a:fld id="{68322CDD-9D6C-4F63-9EC2-64822662410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10265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6800" y="2606040"/>
            <a:ext cx="10058400" cy="2743200"/>
          </a:xfrm>
        </p:spPr>
        <p:txBody>
          <a:bodyPr anchor="b">
            <a:normAutofit/>
          </a:bodyPr>
          <a:lstStyle>
            <a:lvl1pPr algn="l">
              <a:lnSpc>
                <a:spcPct val="80000"/>
              </a:lnSpc>
              <a:defRPr sz="6800">
                <a:solidFill>
                  <a:schemeClr val="tx1"/>
                </a:solidFill>
                <a:effectLst>
                  <a:outerShdw blurRad="38100" dist="25400" dir="18900000" algn="bl" rotWithShape="0">
                    <a:schemeClr val="bg1">
                      <a:alpha val="80000"/>
                    </a:scheme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6800" y="5360437"/>
            <a:ext cx="10058400" cy="365760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2000" b="1" cap="all" baseline="0">
                <a:solidFill>
                  <a:schemeClr val="accent1"/>
                </a:solidFill>
                <a:effectLst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0" y="5888736"/>
            <a:ext cx="12192000" cy="109728"/>
          </a:xfrm>
          <a:prstGeom prst="rect">
            <a:avLst/>
          </a:prstGeom>
          <a:ln>
            <a:noFill/>
          </a:ln>
          <a:effectLst>
            <a:outerShdw blurRad="25400" dist="25400" dir="5400000" algn="t" rotWithShape="0">
              <a:schemeClr val="bg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 userDrawn="1"/>
        </p:nvSpPr>
        <p:spPr>
          <a:xfrm>
            <a:off x="0" y="5888736"/>
            <a:ext cx="12192000" cy="109728"/>
          </a:xfrm>
          <a:prstGeom prst="rect">
            <a:avLst/>
          </a:prstGeom>
          <a:ln>
            <a:noFill/>
          </a:ln>
          <a:effectLst>
            <a:innerShdw blurRad="25400" dist="12700" dir="16200000">
              <a:schemeClr val="accent1">
                <a:lumMod val="50000"/>
                <a:alpha val="5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8862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7154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25000" y="382230"/>
            <a:ext cx="1371600" cy="556136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400" y="382230"/>
            <a:ext cx="7863840" cy="556137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4635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2444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hidden">
          <a:xfrm>
            <a:off x="7753739" y="283"/>
            <a:ext cx="4435717" cy="685628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1565829"/>
            <a:ext cx="5943600" cy="4114800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5400">
                <a:effectLst>
                  <a:outerShdw blurRad="38100" dist="25400" dir="18900000" algn="bl" rotWithShape="0">
                    <a:schemeClr val="bg1">
                      <a:alpha val="80000"/>
                    </a:scheme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1" y="5682343"/>
            <a:ext cx="5943600" cy="410547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2200" b="1" cap="all" baseline="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7707084" y="0"/>
            <a:ext cx="54864" cy="6858000"/>
          </a:xfrm>
          <a:prstGeom prst="rect">
            <a:avLst/>
          </a:prstGeom>
          <a:ln>
            <a:noFill/>
          </a:ln>
          <a:effectLst>
            <a:outerShdw blurRad="25400" dist="25400" algn="t" rotWithShape="0">
              <a:schemeClr val="bg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/>
          <p:cNvSpPr/>
          <p:nvPr userDrawn="1"/>
        </p:nvSpPr>
        <p:spPr>
          <a:xfrm>
            <a:off x="7707084" y="0"/>
            <a:ext cx="54864" cy="6858000"/>
          </a:xfrm>
          <a:prstGeom prst="rect">
            <a:avLst/>
          </a:prstGeom>
          <a:ln>
            <a:noFill/>
          </a:ln>
          <a:effectLst>
            <a:innerShdw blurRad="25400" dist="12700" dir="108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6778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5400" y="1825625"/>
            <a:ext cx="4724400" cy="411797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199" y="1825625"/>
            <a:ext cx="4724400" cy="411797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4567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1828800"/>
            <a:ext cx="4727448" cy="641350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2470151"/>
            <a:ext cx="4727448" cy="347345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67628" y="1828800"/>
            <a:ext cx="4727448" cy="641350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69152" y="2470151"/>
            <a:ext cx="4727448" cy="347345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7906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8976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6817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hidden">
          <a:xfrm>
            <a:off x="7753739" y="283"/>
            <a:ext cx="4435717" cy="6856286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7707084" y="0"/>
            <a:ext cx="54864" cy="6858000"/>
          </a:xfrm>
          <a:prstGeom prst="rect">
            <a:avLst/>
          </a:prstGeom>
          <a:ln>
            <a:noFill/>
          </a:ln>
          <a:effectLst>
            <a:outerShdw blurRad="25400" dist="25400" algn="t" rotWithShape="0">
              <a:schemeClr val="bg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/>
          <p:cNvSpPr/>
          <p:nvPr userDrawn="1"/>
        </p:nvSpPr>
        <p:spPr>
          <a:xfrm>
            <a:off x="7707084" y="0"/>
            <a:ext cx="54864" cy="6858000"/>
          </a:xfrm>
          <a:prstGeom prst="rect">
            <a:avLst/>
          </a:prstGeom>
          <a:ln>
            <a:noFill/>
          </a:ln>
          <a:effectLst>
            <a:innerShdw blurRad="25400" dist="12700" dir="108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1" y="2514600"/>
            <a:ext cx="3474720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90302" y="685800"/>
            <a:ext cx="6126480" cy="5486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29600" y="4343400"/>
            <a:ext cx="3474720" cy="1188720"/>
          </a:xfrm>
        </p:spPr>
        <p:txBody>
          <a:bodyPr>
            <a:normAutofit/>
          </a:bodyPr>
          <a:lstStyle>
            <a:lvl1pPr marL="0" indent="0">
              <a:spcBef>
                <a:spcPts val="800"/>
              </a:spcBef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7374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hidden">
          <a:xfrm>
            <a:off x="7753739" y="283"/>
            <a:ext cx="4435717" cy="6856286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7707084" y="0"/>
            <a:ext cx="54864" cy="6858000"/>
          </a:xfrm>
          <a:prstGeom prst="rect">
            <a:avLst/>
          </a:prstGeom>
          <a:ln>
            <a:noFill/>
          </a:ln>
          <a:effectLst>
            <a:outerShdw blurRad="25400" dist="25400" algn="t" rotWithShape="0">
              <a:schemeClr val="bg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7707084" y="0"/>
            <a:ext cx="54864" cy="6858000"/>
          </a:xfrm>
          <a:prstGeom prst="rect">
            <a:avLst/>
          </a:prstGeom>
          <a:ln>
            <a:noFill/>
          </a:ln>
          <a:effectLst>
            <a:innerShdw blurRad="25400" dist="12700" dir="108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0" y="2514600"/>
            <a:ext cx="3474720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1325880"/>
            <a:ext cx="6858000" cy="4206240"/>
          </a:xfrm>
          <a:solidFill>
            <a:schemeClr val="bg2"/>
          </a:solidFill>
          <a:effectLst>
            <a:outerShdw blurRad="63500" sx="101000" sy="101000" algn="ctr" rotWithShape="0">
              <a:prstClr val="black">
                <a:alpha val="15000"/>
              </a:prstClr>
            </a:outerShdw>
          </a:effectLst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29600" y="4343400"/>
            <a:ext cx="3474720" cy="1188720"/>
          </a:xfrm>
        </p:spPr>
        <p:txBody>
          <a:bodyPr>
            <a:normAutofit/>
          </a:bodyPr>
          <a:lstStyle>
            <a:lvl1pPr marL="0" indent="0">
              <a:spcBef>
                <a:spcPts val="800"/>
              </a:spcBef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7249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6257036"/>
            <a:ext cx="12192000" cy="54864"/>
          </a:xfrm>
          <a:prstGeom prst="rect">
            <a:avLst/>
          </a:prstGeom>
          <a:ln>
            <a:noFill/>
          </a:ln>
          <a:effectLst>
            <a:outerShdw blurRad="25400" dist="25400" dir="5400000" algn="t" rotWithShape="0">
              <a:schemeClr val="bg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0" y="381000"/>
            <a:ext cx="96012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1828800"/>
            <a:ext cx="96012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56170" y="6419462"/>
            <a:ext cx="1351383" cy="23890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0" y="6419462"/>
            <a:ext cx="5181600" cy="23890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198358" y="6419462"/>
            <a:ext cx="698241" cy="23890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E31375A4-56A4-47D6-9801-1991572033F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0" y="6257036"/>
            <a:ext cx="12192000" cy="54864"/>
          </a:xfrm>
          <a:prstGeom prst="rect">
            <a:avLst/>
          </a:prstGeom>
          <a:ln>
            <a:noFill/>
          </a:ln>
          <a:effectLst>
            <a:innerShdw blurRad="25400" dist="12700" dir="16200000">
              <a:schemeClr val="accent1">
                <a:lumMod val="50000"/>
                <a:alpha val="5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32598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 cap="all" baseline="0">
          <a:solidFill>
            <a:schemeClr val="accent1"/>
          </a:solidFill>
          <a:effectLst>
            <a:outerShdw blurRad="38100" dist="25400" dir="18900000" algn="bl" rotWithShape="0">
              <a:schemeClr val="bg1">
                <a:alpha val="80000"/>
              </a:schemeClr>
            </a:outerShdw>
          </a:effectLst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lnSpc>
          <a:spcPct val="90000"/>
        </a:lnSpc>
        <a:spcBef>
          <a:spcPts val="1800"/>
        </a:spcBef>
        <a:buClr>
          <a:schemeClr val="accent1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9436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4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7744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65176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10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comments" Target="../comments/commen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2.xml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hyperlink" Target="http://www.universitycrossing.com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6800" y="757646"/>
            <a:ext cx="10058400" cy="4591594"/>
          </a:xfrm>
        </p:spPr>
        <p:txBody>
          <a:bodyPr/>
          <a:lstStyle/>
          <a:p>
            <a:r>
              <a:rPr lang="en-US" dirty="0"/>
              <a:t>Annual meeting 2019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June 14, 2019</a:t>
            </a:r>
          </a:p>
        </p:txBody>
      </p:sp>
      <p:pic>
        <p:nvPicPr>
          <p:cNvPr id="4" name="image01.jpg" descr="cid:93B52768-0978-46AE-BD55-375FFC271EBC@home"/>
          <p:cNvPicPr/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1066800" y="3208074"/>
            <a:ext cx="2806700" cy="1127760"/>
          </a:xfrm>
          <a:prstGeom prst="rect">
            <a:avLst/>
          </a:prstGeom>
          <a:ln/>
        </p:spPr>
      </p:pic>
    </p:spTree>
    <p:extLst>
      <p:ext uri="{BB962C8B-B14F-4D97-AF65-F5344CB8AC3E}">
        <p14:creationId xmlns:p14="http://schemas.microsoft.com/office/powerpoint/2010/main" val="353226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03A819-8F23-4AD8-A108-8C00B7A619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HIGHLIGHTS FROM 2018-2019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CD7BD6-2875-4542-B4C2-88D66DFB8A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" indent="0">
              <a:buNone/>
            </a:pPr>
            <a:r>
              <a:rPr lang="en-US" b="1" dirty="0"/>
              <a:t>SERVICE PLAN (2019):</a:t>
            </a:r>
          </a:p>
          <a:p>
            <a:r>
              <a:rPr lang="en-US" dirty="0"/>
              <a:t>The University Crossing Public Improvement District (UCPID) Developed a Service Plan to support our many projects</a:t>
            </a:r>
          </a:p>
        </p:txBody>
      </p:sp>
    </p:spTree>
    <p:extLst>
      <p:ext uri="{BB962C8B-B14F-4D97-AF65-F5344CB8AC3E}">
        <p14:creationId xmlns:p14="http://schemas.microsoft.com/office/powerpoint/2010/main" val="1724690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2018 - 2019 public safety Programs</a:t>
            </a:r>
          </a:p>
        </p:txBody>
      </p:sp>
    </p:spTree>
    <p:extLst>
      <p:ext uri="{BB962C8B-B14F-4D97-AF65-F5344CB8AC3E}">
        <p14:creationId xmlns:p14="http://schemas.microsoft.com/office/powerpoint/2010/main" val="1806078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Expanded neighborhood patrol program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64772" y="1946366"/>
            <a:ext cx="9601200" cy="4114800"/>
          </a:xfrm>
        </p:spPr>
        <p:txBody>
          <a:bodyPr/>
          <a:lstStyle/>
          <a:p>
            <a:r>
              <a:rPr lang="en-US" b="1" dirty="0"/>
              <a:t>Expanded Neighborhood Patrol Program (ENP)</a:t>
            </a:r>
            <a:r>
              <a:rPr lang="en-US" dirty="0"/>
              <a:t>– The UCPID Contracts with the Dallas Police Department (DPD) to hire off-duty Police Officers to Patrol our Community</a:t>
            </a:r>
          </a:p>
          <a:p>
            <a:pPr lvl="1"/>
            <a:r>
              <a:rPr lang="en-US" dirty="0"/>
              <a:t>Patrols occur Seven (7) Days a Week – With Extended Hours over the Weekend</a:t>
            </a:r>
          </a:p>
          <a:p>
            <a:pPr lvl="1"/>
            <a:r>
              <a:rPr lang="en-US" dirty="0"/>
              <a:t>These ENP Officers utilize a </a:t>
            </a:r>
            <a:r>
              <a:rPr lang="en-US" i="1" dirty="0"/>
              <a:t>Proactive</a:t>
            </a:r>
            <a:r>
              <a:rPr lang="en-US" dirty="0"/>
              <a:t> and </a:t>
            </a:r>
            <a:r>
              <a:rPr lang="en-US" i="1" dirty="0"/>
              <a:t>Community-Based</a:t>
            </a:r>
            <a:r>
              <a:rPr lang="en-US" dirty="0"/>
              <a:t> Policing model</a:t>
            </a:r>
          </a:p>
          <a:p>
            <a:r>
              <a:rPr lang="en-US" dirty="0"/>
              <a:t> The ENP Officers use community engagement tools such as the </a:t>
            </a:r>
            <a:r>
              <a:rPr lang="en-US" b="1" i="1" dirty="0"/>
              <a:t>University Crossing Resource Guide </a:t>
            </a:r>
            <a:r>
              <a:rPr lang="en-US" dirty="0"/>
              <a:t>to greet and engage with business owners and citizens</a:t>
            </a:r>
          </a:p>
          <a:p>
            <a:r>
              <a:rPr lang="en-US" b="1" dirty="0"/>
              <a:t>Next Steps:  </a:t>
            </a:r>
            <a:r>
              <a:rPr lang="en-US" dirty="0"/>
              <a:t>We hope the community will utilize this important program!!!</a:t>
            </a:r>
            <a:endParaRPr lang="en-US" b="1" dirty="0"/>
          </a:p>
          <a:p>
            <a:endParaRPr lang="en-US" b="1" i="1" dirty="0"/>
          </a:p>
          <a:p>
            <a:pPr marL="45720" indent="0">
              <a:buNone/>
            </a:pP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381000"/>
            <a:ext cx="9601200" cy="958494"/>
          </a:xfrm>
        </p:spPr>
        <p:txBody>
          <a:bodyPr/>
          <a:lstStyle/>
          <a:p>
            <a:r>
              <a:rPr lang="en-US" dirty="0"/>
              <a:t>ENP Engagement Data (Jan. 2018-May 2019)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64772" y="1339494"/>
            <a:ext cx="9601200" cy="4721672"/>
          </a:xfrm>
        </p:spPr>
        <p:txBody>
          <a:bodyPr/>
          <a:lstStyle/>
          <a:p>
            <a:pPr marL="45720" indent="0">
              <a:buNone/>
            </a:pPr>
            <a:endParaRPr lang="en-US" b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E650D8F-C692-421A-9D9B-F13238F3D8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4772" y="1339495"/>
            <a:ext cx="9601200" cy="4848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8032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Lunch &amp; learn educational program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5400" y="1828800"/>
            <a:ext cx="9879106" cy="2487706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134000"/>
              </a:lnSpc>
              <a:spcBef>
                <a:spcPts val="0"/>
              </a:spcBef>
            </a:pPr>
            <a:r>
              <a:rPr lang="en-US" dirty="0"/>
              <a:t>The UCPID hosts </a:t>
            </a:r>
            <a:r>
              <a:rPr lang="en-US" b="1" i="1" dirty="0"/>
              <a:t>Lunch &amp; Learn </a:t>
            </a:r>
            <a:r>
              <a:rPr lang="en-US" dirty="0"/>
              <a:t>programs upon request – The UCPID Executive Director and an ENP Officer will meet with a Community Stakeholder and/or their groups to discuss security “best practices”</a:t>
            </a:r>
          </a:p>
          <a:p>
            <a:pPr>
              <a:lnSpc>
                <a:spcPct val="134000"/>
              </a:lnSpc>
              <a:spcBef>
                <a:spcPts val="0"/>
              </a:spcBef>
            </a:pPr>
            <a:r>
              <a:rPr lang="en-US" dirty="0"/>
              <a:t>The </a:t>
            </a:r>
            <a:r>
              <a:rPr lang="en-US" b="1" i="1" dirty="0"/>
              <a:t>Lunch &amp; Learn </a:t>
            </a:r>
            <a:r>
              <a:rPr lang="en-US" dirty="0"/>
              <a:t>will focus on:</a:t>
            </a:r>
          </a:p>
          <a:p>
            <a:pPr lvl="1">
              <a:lnSpc>
                <a:spcPct val="134000"/>
              </a:lnSpc>
              <a:spcBef>
                <a:spcPts val="0"/>
              </a:spcBef>
            </a:pPr>
            <a:r>
              <a:rPr lang="en-US" dirty="0"/>
              <a:t>When to Call 911</a:t>
            </a:r>
          </a:p>
          <a:p>
            <a:pPr lvl="1">
              <a:lnSpc>
                <a:spcPct val="134000"/>
              </a:lnSpc>
              <a:spcBef>
                <a:spcPts val="0"/>
              </a:spcBef>
            </a:pPr>
            <a:r>
              <a:rPr lang="en-US" dirty="0"/>
              <a:t>Concerns about Homelessness; and </a:t>
            </a:r>
          </a:p>
          <a:p>
            <a:pPr lvl="1">
              <a:lnSpc>
                <a:spcPct val="134000"/>
              </a:lnSpc>
              <a:spcBef>
                <a:spcPts val="0"/>
              </a:spcBef>
            </a:pPr>
            <a:r>
              <a:rPr lang="en-US" dirty="0"/>
              <a:t>Situational Awareness; etc.</a:t>
            </a:r>
          </a:p>
          <a:p>
            <a:pPr>
              <a:lnSpc>
                <a:spcPct val="134000"/>
              </a:lnSpc>
              <a:spcBef>
                <a:spcPts val="0"/>
              </a:spcBef>
            </a:pPr>
            <a:r>
              <a:rPr lang="en-US" dirty="0"/>
              <a:t>The ENP can also Facilitate </a:t>
            </a:r>
            <a:r>
              <a:rPr lang="en-US" b="1" i="1" dirty="0"/>
              <a:t>Active Shooter Training</a:t>
            </a:r>
          </a:p>
          <a:p>
            <a:pPr marL="45720" indent="0">
              <a:buNone/>
            </a:pP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434905" y="4588757"/>
            <a:ext cx="946169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Schedule a lunch and learn today!</a:t>
            </a:r>
          </a:p>
          <a:p>
            <a:pPr algn="ctr"/>
            <a:r>
              <a:rPr lang="en-US" sz="4000" b="1" dirty="0"/>
              <a:t>info@universitycrossing.com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2018 – 2019 Capital Improvement Projects</a:t>
            </a:r>
          </a:p>
        </p:txBody>
      </p:sp>
    </p:spTree>
    <p:extLst>
      <p:ext uri="{BB962C8B-B14F-4D97-AF65-F5344CB8AC3E}">
        <p14:creationId xmlns:p14="http://schemas.microsoft.com/office/powerpoint/2010/main" val="1935818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BDD4C3-6A15-49B0-9BED-ED61CF5570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 are officially:  the </a:t>
            </a:r>
            <a:r>
              <a:rPr lang="en-US" i="1" dirty="0"/>
              <a:t>university crossing trail!!!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5AE93B-0CCB-4407-B398-7A51617D80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5400" y="1524000"/>
            <a:ext cx="7094220" cy="4419600"/>
          </a:xfrm>
        </p:spPr>
        <p:txBody>
          <a:bodyPr>
            <a:normAutofit/>
          </a:bodyPr>
          <a:lstStyle/>
          <a:p>
            <a:r>
              <a:rPr lang="en-US" dirty="0"/>
              <a:t>After Officially Requesting a Name Change for the Pedestrian Trail – The City of Dallas, Park &amp; Recreations Dept. granted the UCPID’s Request</a:t>
            </a:r>
          </a:p>
          <a:p>
            <a:r>
              <a:rPr lang="en-US" dirty="0"/>
              <a:t>To memorialize the Name Change – The UCPID installed Trail Markers along the trail, which include the designator </a:t>
            </a:r>
            <a:r>
              <a:rPr lang="en-US" b="1" dirty="0"/>
              <a:t>UCT</a:t>
            </a:r>
          </a:p>
          <a:p>
            <a:r>
              <a:rPr lang="en-US" b="1" dirty="0"/>
              <a:t>Next Steps:  Enjoy the University Crossing Trail!!!</a:t>
            </a:r>
          </a:p>
          <a:p>
            <a:pPr lvl="1"/>
            <a:endParaRPr lang="en-US" b="1" dirty="0"/>
          </a:p>
          <a:p>
            <a:pPr marL="365760" lvl="1" indent="0">
              <a:buNone/>
            </a:pPr>
            <a:endParaRPr lang="en-US" b="1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8956C2B-BAE3-4DEB-94D1-F231CAE327D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288778" y="1613411"/>
            <a:ext cx="3693160" cy="3148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621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E4CE0C-2E67-4B65-9944-3C3DFED967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University Crossing trail (UCT) Map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EE9C4B1-C59C-463A-AED0-FF65FB01AED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2672" y="1524000"/>
            <a:ext cx="7714695" cy="4585244"/>
          </a:xfrm>
        </p:spPr>
      </p:pic>
    </p:spTree>
    <p:extLst>
      <p:ext uri="{BB962C8B-B14F-4D97-AF65-F5344CB8AC3E}">
        <p14:creationId xmlns:p14="http://schemas.microsoft.com/office/powerpoint/2010/main" val="2939515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BDD4C3-6A15-49B0-9BED-ED61CF5570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Pedestrian lighting (along the university crossing trail)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C717BCC-0DB0-4F0B-8FDA-0CF6846069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In 2018 - The UCPID Commissioned Jacobs Consulting (Jacobs) to complete a Design Plan to install </a:t>
            </a:r>
            <a:r>
              <a:rPr lang="en-US" i="1" dirty="0"/>
              <a:t>Pedestrian Lighting along the University Crossing Trail</a:t>
            </a:r>
          </a:p>
          <a:p>
            <a:r>
              <a:rPr lang="en-US" dirty="0"/>
              <a:t>In April 2019 – Jacobs Completed the </a:t>
            </a:r>
            <a:r>
              <a:rPr lang="en-US" i="1" dirty="0"/>
              <a:t>Design Plan &amp; Cost Estimate </a:t>
            </a:r>
            <a:r>
              <a:rPr lang="en-US" dirty="0"/>
              <a:t>for the Project</a:t>
            </a:r>
          </a:p>
          <a:p>
            <a:r>
              <a:rPr lang="en-US" b="1" dirty="0"/>
              <a:t>The Design Plan calls for the following:</a:t>
            </a:r>
          </a:p>
          <a:p>
            <a:pPr lvl="1"/>
            <a:r>
              <a:rPr lang="en-US" dirty="0"/>
              <a:t>Light Fixtures from Glencoe Park (near Martel) to SMU Blvd. </a:t>
            </a:r>
          </a:p>
          <a:p>
            <a:pPr lvl="1"/>
            <a:r>
              <a:rPr lang="en-US" dirty="0"/>
              <a:t>Light Fixtures form the “Red Line” Bridge, above the DART line, heading east to the Greenville Ave. &amp; Matilda Bridges</a:t>
            </a:r>
          </a:p>
          <a:p>
            <a:pPr lvl="1"/>
            <a:r>
              <a:rPr lang="en-US" dirty="0"/>
              <a:t>From Matilda Bridge to Skillman - </a:t>
            </a:r>
            <a:r>
              <a:rPr lang="en-US" i="1" dirty="0"/>
              <a:t>Oncor will install light fixtures on the existing light poles</a:t>
            </a:r>
          </a:p>
          <a:p>
            <a:pPr lvl="1"/>
            <a:r>
              <a:rPr lang="en-US" b="1" dirty="0"/>
              <a:t>Estimated Cost</a:t>
            </a:r>
            <a:r>
              <a:rPr lang="en-US" dirty="0"/>
              <a:t> - $950,000</a:t>
            </a:r>
          </a:p>
        </p:txBody>
      </p:sp>
    </p:spTree>
    <p:extLst>
      <p:ext uri="{BB962C8B-B14F-4D97-AF65-F5344CB8AC3E}">
        <p14:creationId xmlns:p14="http://schemas.microsoft.com/office/powerpoint/2010/main" val="3260422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University Crossing TRAIL </a:t>
            </a:r>
            <a:br>
              <a:rPr lang="en-US" dirty="0"/>
            </a:br>
            <a:r>
              <a:rPr lang="en-US" i="1" dirty="0"/>
              <a:t>Pedestrian lighting project </a:t>
            </a:r>
            <a:r>
              <a:rPr lang="en-US" dirty="0"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n-US" dirty="0"/>
              <a:t>Funding)</a:t>
            </a:r>
            <a:endParaRPr lang="en-US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Now that the Design Plan &amp; Cost Estimate are Complete – </a:t>
            </a:r>
            <a:r>
              <a:rPr lang="en-US" i="1" dirty="0"/>
              <a:t>The UCPID will need to Fund the Project!</a:t>
            </a:r>
          </a:p>
          <a:p>
            <a:r>
              <a:rPr lang="en-US" b="1" dirty="0"/>
              <a:t>Background:  </a:t>
            </a:r>
            <a:r>
              <a:rPr lang="en-US" dirty="0"/>
              <a:t>In 2017 – The North Texas Council of Governments (NTCOG) awarded the UCPID a reimbursement grant to fund pedestrian lighting along the </a:t>
            </a:r>
            <a:r>
              <a:rPr lang="en-US" b="1" i="1" dirty="0"/>
              <a:t>University Crossing Trail (Note:  The UCPID will fully fund the project, but under the grant, the UCPID will receive an 80% reimbursement up to approximately $870,000).</a:t>
            </a:r>
          </a:p>
          <a:p>
            <a:r>
              <a:rPr lang="en-US" b="1" dirty="0"/>
              <a:t>Background:  </a:t>
            </a:r>
            <a:r>
              <a:rPr lang="en-US" dirty="0"/>
              <a:t>The UCPID is partnering with Dallas Park &amp; Rec. to develop a </a:t>
            </a:r>
            <a:r>
              <a:rPr lang="en-US" b="1" dirty="0"/>
              <a:t>Funding Agreement</a:t>
            </a:r>
            <a:r>
              <a:rPr lang="en-US" dirty="0"/>
              <a:t> to install the pedestrian lighting</a:t>
            </a:r>
            <a:endParaRPr lang="en-US" b="1" i="1" dirty="0"/>
          </a:p>
          <a:p>
            <a:r>
              <a:rPr lang="en-US" b="1" dirty="0"/>
              <a:t>Background:  </a:t>
            </a:r>
            <a:r>
              <a:rPr lang="en-US" dirty="0"/>
              <a:t>In 2018 - The UCPID met with TXDOT, Park &amp; Rec., and other Community Stakeholder to discuss implementation</a:t>
            </a:r>
          </a:p>
          <a:p>
            <a:r>
              <a:rPr lang="en-US" b="1" dirty="0"/>
              <a:t>Next Steps:  </a:t>
            </a:r>
            <a:r>
              <a:rPr lang="en-US" dirty="0"/>
              <a:t>In 2019 - The UCPID will execute a </a:t>
            </a:r>
            <a:r>
              <a:rPr lang="en-US" b="1" dirty="0"/>
              <a:t>Funding Agreement </a:t>
            </a:r>
            <a:r>
              <a:rPr lang="en-US" dirty="0"/>
              <a:t>with Park &amp; Rec. which will enable us to begin installation of the lighting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Meeting Agenda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60070" indent="-514350">
              <a:buFont typeface="+mj-lt"/>
              <a:buAutoNum type="romanUcPeriod"/>
            </a:pPr>
            <a:r>
              <a:rPr lang="en-US" dirty="0"/>
              <a:t>Call Meeting to Order – Matt Omundson, UCPID Board President</a:t>
            </a:r>
          </a:p>
          <a:p>
            <a:pPr marL="560070" indent="-514350">
              <a:buFont typeface="+mj-lt"/>
              <a:buAutoNum type="romanUcPeriod"/>
            </a:pPr>
            <a:r>
              <a:rPr lang="en-US" dirty="0"/>
              <a:t>Secretary Report – Larry Walton, UCPID Board Secretary &amp; Treasurer</a:t>
            </a:r>
          </a:p>
          <a:p>
            <a:pPr marL="560070" indent="-514350">
              <a:buFont typeface="+mj-lt"/>
              <a:buAutoNum type="romanUcPeriod"/>
            </a:pPr>
            <a:r>
              <a:rPr lang="en-US" dirty="0"/>
              <a:t>Treasurer Report </a:t>
            </a:r>
          </a:p>
          <a:p>
            <a:pPr marL="560070" indent="-514350">
              <a:buFont typeface="+mj-lt"/>
              <a:buAutoNum type="romanUcPeriod"/>
            </a:pPr>
            <a:r>
              <a:rPr lang="en-US" dirty="0"/>
              <a:t>President Report</a:t>
            </a:r>
          </a:p>
          <a:p>
            <a:pPr marL="560070" indent="-514350">
              <a:buFont typeface="+mj-lt"/>
              <a:buAutoNum type="romanUcPeriod"/>
            </a:pPr>
            <a:r>
              <a:rPr lang="en-US" dirty="0" err="1"/>
              <a:t>GlenStar</a:t>
            </a:r>
            <a:r>
              <a:rPr lang="en-US" dirty="0"/>
              <a:t> Properties – </a:t>
            </a:r>
            <a:r>
              <a:rPr lang="en-US"/>
              <a:t>Renovations Update</a:t>
            </a:r>
            <a:endParaRPr lang="en-US" dirty="0"/>
          </a:p>
          <a:p>
            <a:pPr marL="560070" indent="-514350">
              <a:buFont typeface="+mj-lt"/>
              <a:buAutoNum type="romanUcPeriod"/>
            </a:pPr>
            <a:r>
              <a:rPr lang="en-US" dirty="0"/>
              <a:t>Executive Director’s Report – Patrick Sanders, UCPID Executive Director</a:t>
            </a:r>
          </a:p>
          <a:p>
            <a:pPr marL="560070" indent="-514350">
              <a:buFont typeface="+mj-lt"/>
              <a:buAutoNum type="romanUcPeriod"/>
            </a:pPr>
            <a:r>
              <a:rPr lang="en-US" dirty="0"/>
              <a:t>Adjourn</a:t>
            </a:r>
          </a:p>
          <a:p>
            <a:pPr marL="45720" indent="0">
              <a:buNone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2120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Pedestrian lighting (proposed Area)</a:t>
            </a:r>
          </a:p>
        </p:txBody>
      </p:sp>
      <p:pic>
        <p:nvPicPr>
          <p:cNvPr id="1026" name="Picture 2" descr="C:\Users\Sanders\Desktop\Pedestrian Lighting Project\Katy Trail Lighting\Maps\Katy Trail Ext Lighting Location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2672" y="1628717"/>
            <a:ext cx="8007658" cy="45211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C85E43-CCD2-4FA9-9422-284AB14219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Pedestrian lighting (design plan)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A5273BA-177B-4747-999F-357009BCBED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1524000"/>
            <a:ext cx="7440227" cy="4592715"/>
          </a:xfrm>
        </p:spPr>
      </p:pic>
    </p:spTree>
    <p:extLst>
      <p:ext uri="{BB962C8B-B14F-4D97-AF65-F5344CB8AC3E}">
        <p14:creationId xmlns:p14="http://schemas.microsoft.com/office/powerpoint/2010/main" val="3498776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65E29E-D739-4594-830A-7F52765436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University crossing (bike share)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5F82E7-57D7-4FDA-8F56-3F95892013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6106" y="1524000"/>
            <a:ext cx="9780494" cy="4419600"/>
          </a:xfrm>
        </p:spPr>
        <p:txBody>
          <a:bodyPr>
            <a:normAutofit/>
          </a:bodyPr>
          <a:lstStyle/>
          <a:p>
            <a:r>
              <a:rPr lang="en-US" dirty="0"/>
              <a:t>In February 2019– with some modifications - The UCPID renewed the bike share program started by </a:t>
            </a:r>
            <a:r>
              <a:rPr lang="en-US" b="1" i="1" dirty="0"/>
              <a:t>Mockingbird Station</a:t>
            </a:r>
            <a:endParaRPr lang="en-US" dirty="0"/>
          </a:p>
          <a:p>
            <a:r>
              <a:rPr lang="en-US" dirty="0"/>
              <a:t>This program is now fully funded by the UCPID and managed by </a:t>
            </a:r>
            <a:r>
              <a:rPr lang="en-US" b="1" i="1" dirty="0"/>
              <a:t>Zagster</a:t>
            </a:r>
            <a:endParaRPr lang="en-US" dirty="0"/>
          </a:p>
          <a:p>
            <a:r>
              <a:rPr lang="en-US" dirty="0"/>
              <a:t>The program includes twenty (20) bikes and five (5) bike stations, located at:</a:t>
            </a:r>
          </a:p>
          <a:p>
            <a:pPr lvl="1"/>
            <a:r>
              <a:rPr lang="en-US" dirty="0"/>
              <a:t>The Highland Hotel; </a:t>
            </a:r>
          </a:p>
          <a:p>
            <a:pPr lvl="1"/>
            <a:r>
              <a:rPr lang="en-US" dirty="0"/>
              <a:t>Mockingbird Station;</a:t>
            </a:r>
          </a:p>
          <a:p>
            <a:pPr lvl="1"/>
            <a:r>
              <a:rPr lang="en-US" dirty="0"/>
              <a:t>6060 Building; </a:t>
            </a:r>
          </a:p>
          <a:p>
            <a:pPr lvl="1"/>
            <a:r>
              <a:rPr lang="en-US" dirty="0"/>
              <a:t>The Shelby Residences; and</a:t>
            </a:r>
          </a:p>
          <a:p>
            <a:pPr lvl="1"/>
            <a:r>
              <a:rPr lang="en-US" dirty="0"/>
              <a:t>The Meadows Building </a:t>
            </a:r>
          </a:p>
          <a:p>
            <a:pPr marL="365760" lvl="1" indent="0">
              <a:buNone/>
            </a:pPr>
            <a:r>
              <a:rPr lang="en-US" b="1" dirty="0"/>
              <a:t>Next Steps: </a:t>
            </a:r>
            <a:r>
              <a:rPr lang="en-US" dirty="0"/>
              <a:t> Check out more information about renting a bike, including: a map of the stations  and instructional video.  Visit our landing page at:  </a:t>
            </a:r>
            <a:r>
              <a:rPr lang="en-US" dirty="0">
                <a:solidFill>
                  <a:srgbClr val="FF0000"/>
                </a:solidFill>
              </a:rPr>
              <a:t>bike.zagster.com/mockingbirducpid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0258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444FED-4751-4BE5-8425-192FA91D26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University crossing bike share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648FDBDF-46AA-46B8-8B7D-E6A70E5BDD7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98485" y="1677880"/>
            <a:ext cx="7989903" cy="422133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9DF81E1-9E82-4EF7-887A-C2738F04AB5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7253" y="463118"/>
            <a:ext cx="3471169" cy="4725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493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B4B44C-BA22-4CC3-A1FD-F850C43B74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Glencoe park – Mural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42D503-58F5-48F5-8087-3BCA52931E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5400" y="1828800"/>
            <a:ext cx="9601200" cy="4267200"/>
          </a:xfrm>
        </p:spPr>
        <p:txBody>
          <a:bodyPr>
            <a:normAutofit fontScale="62500" lnSpcReduction="20000"/>
          </a:bodyPr>
          <a:lstStyle/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2900" dirty="0"/>
              <a:t>The University Crossing Public Improvement District (UCPID) is proud to fund mural in Glencoe Park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2900" b="1" dirty="0"/>
              <a:t>Scope of the Project &amp; Our Partners:  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en-US" sz="2900" dirty="0"/>
              <a:t>The mural will be painted along the retaining wall that forms the western boundary of Glencoe Park 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en-US" sz="2900" dirty="0"/>
              <a:t>UCPID will fully fund this project, but we have worked closely with the City of Dallas, Park &amp; Recreation Dept. (Park &amp; Rec.) as well as TXDOT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2900" b="1" dirty="0"/>
              <a:t>Mural Selection &amp; Cost:  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en-US" sz="2900" dirty="0"/>
              <a:t>The UCPID sent a </a:t>
            </a:r>
            <a:r>
              <a:rPr lang="en-US" sz="2900" i="1" dirty="0"/>
              <a:t>Request for Art Concepts </a:t>
            </a:r>
            <a:r>
              <a:rPr lang="en-US" sz="2900" dirty="0"/>
              <a:t>to several artists in Dallas.  Three (3) artists responded with formal concepts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en-US" sz="2900" dirty="0"/>
              <a:t>The UCPID’s Art Committee reviewed the Art Concepts and made a recommendation to the full Board of Directors for approval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en-US" sz="2900" b="1" dirty="0"/>
              <a:t>Approximate Cost:  </a:t>
            </a:r>
            <a:r>
              <a:rPr lang="en-US" sz="2900" dirty="0"/>
              <a:t>$45,000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2900" b="1" dirty="0"/>
              <a:t>Next Steps:  </a:t>
            </a:r>
            <a:r>
              <a:rPr lang="en-US" sz="2900" dirty="0"/>
              <a:t>The UCPID will work with the winning artist, and we hope the mural will be complete by August 2019</a:t>
            </a:r>
          </a:p>
          <a:p>
            <a:pPr lvl="1"/>
            <a:endParaRPr lang="en-US" dirty="0"/>
          </a:p>
          <a:p>
            <a:pPr marL="365760" lvl="1" indent="0">
              <a:buNone/>
            </a:pPr>
            <a:endParaRPr lang="en-US" dirty="0"/>
          </a:p>
          <a:p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236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7F1250-889D-4CA0-8B20-0A87A00E02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University crossing trail (UCT)- Way-finder signs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9256D3-8703-4392-9B45-3F7EF401B4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5400" y="1524000"/>
            <a:ext cx="9601200" cy="441960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The University Crossing Public Improvement District (UCPID) is installing seven (7) </a:t>
            </a:r>
            <a:r>
              <a:rPr lang="en-US" b="1" i="1" dirty="0"/>
              <a:t>Way-Finder Signs </a:t>
            </a:r>
            <a:r>
              <a:rPr lang="en-US" dirty="0"/>
              <a:t>along the UCT – They will identify key streets and locations along the UCT </a:t>
            </a:r>
          </a:p>
          <a:p>
            <a:r>
              <a:rPr lang="en-US" dirty="0"/>
              <a:t>The signs will be installed at the following locations:</a:t>
            </a:r>
          </a:p>
          <a:p>
            <a:pPr lvl="1"/>
            <a:r>
              <a:rPr lang="en-US" dirty="0"/>
              <a:t>Glencoe Park</a:t>
            </a:r>
          </a:p>
          <a:p>
            <a:pPr lvl="1"/>
            <a:r>
              <a:rPr lang="en-US" dirty="0"/>
              <a:t>The Highland Hotel &amp; Residences</a:t>
            </a:r>
          </a:p>
          <a:p>
            <a:pPr lvl="1"/>
            <a:r>
              <a:rPr lang="en-US" dirty="0"/>
              <a:t>Mockingbird Station</a:t>
            </a:r>
          </a:p>
          <a:p>
            <a:pPr lvl="1"/>
            <a:r>
              <a:rPr lang="en-US" dirty="0"/>
              <a:t>The Crossing Apartment &amp; Business Complex</a:t>
            </a:r>
          </a:p>
          <a:p>
            <a:pPr lvl="1"/>
            <a:r>
              <a:rPr lang="en-US" dirty="0"/>
              <a:t>SMU – Robson &amp; Lindley Aquatics Center</a:t>
            </a:r>
          </a:p>
          <a:p>
            <a:pPr lvl="1"/>
            <a:r>
              <a:rPr lang="en-US" dirty="0"/>
              <a:t>University Park – Municipal Center</a:t>
            </a:r>
          </a:p>
          <a:p>
            <a:pPr lvl="1"/>
            <a:r>
              <a:rPr lang="en-US" dirty="0"/>
              <a:t>Skillman Blvd.</a:t>
            </a:r>
          </a:p>
          <a:p>
            <a:r>
              <a:rPr lang="en-US" b="1" dirty="0"/>
              <a:t>Next Steps:  </a:t>
            </a:r>
            <a:r>
              <a:rPr lang="en-US" dirty="0"/>
              <a:t>Enjoy the signs!!!</a:t>
            </a:r>
            <a:endParaRPr lang="en-US" b="1" dirty="0"/>
          </a:p>
          <a:p>
            <a:endParaRPr lang="en-US" dirty="0"/>
          </a:p>
          <a:p>
            <a:endParaRPr lang="en-US" dirty="0"/>
          </a:p>
          <a:p>
            <a:pPr lvl="1"/>
            <a:endParaRPr lang="en-US" dirty="0"/>
          </a:p>
          <a:p>
            <a:pPr marL="365760" lvl="1" indent="0">
              <a:buNone/>
            </a:pPr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303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1B4D39-D7EC-4E13-B964-CC1496B30F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University crossing trail </a:t>
            </a:r>
            <a:br>
              <a:rPr lang="en-US" dirty="0"/>
            </a:br>
            <a:r>
              <a:rPr lang="en-US" dirty="0"/>
              <a:t>(Way-Finder Sign Design)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A38253AC-8060-4F62-A4C4-1C4D4F7B48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87662" y="1595023"/>
            <a:ext cx="2232230" cy="4612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381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BD0E22-6032-4456-8BF0-464EA91707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Radar feedback sign	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271186" y="551890"/>
            <a:ext cx="2998694" cy="22490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35C433-8CF6-4125-ADF6-A2639D3AEA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5400" y="1828800"/>
            <a:ext cx="8350622" cy="4114800"/>
          </a:xfrm>
        </p:spPr>
        <p:txBody>
          <a:bodyPr>
            <a:normAutofit/>
          </a:bodyPr>
          <a:lstStyle/>
          <a:p>
            <a:r>
              <a:rPr lang="en-US" b="1" dirty="0"/>
              <a:t>Background:  </a:t>
            </a:r>
            <a:r>
              <a:rPr lang="en-US" dirty="0"/>
              <a:t>In 2018 the UCPID installed a Radar Feedback sign near the Highland Residences</a:t>
            </a:r>
          </a:p>
          <a:p>
            <a:r>
              <a:rPr lang="en-US" dirty="0"/>
              <a:t>As part of the UCPID’s ongoing commitment to pedestrian safety– A new Radar Feedback sign is scheduled to be installed along the NBFR 75 Feeder Road near </a:t>
            </a:r>
            <a:r>
              <a:rPr lang="en-US" i="1" dirty="0"/>
              <a:t>Premier Place just north of Mockingbird Station</a:t>
            </a:r>
          </a:p>
          <a:p>
            <a:r>
              <a:rPr lang="en-US" dirty="0"/>
              <a:t>The installation of this sign will be done in partnership with the City of Dallas (City), TXDOT, CBRE, and Mockingbird Station</a:t>
            </a:r>
          </a:p>
          <a:p>
            <a:r>
              <a:rPr lang="en-US" b="1" dirty="0"/>
              <a:t>Cost:  </a:t>
            </a:r>
            <a:r>
              <a:rPr lang="en-US" dirty="0"/>
              <a:t>The UCPID, CBRE, and Mockingbird Station will split the cost of the sign &amp; installation</a:t>
            </a:r>
          </a:p>
          <a:p>
            <a:r>
              <a:rPr lang="en-US" b="1" dirty="0"/>
              <a:t>Next Steps:  </a:t>
            </a:r>
            <a:r>
              <a:rPr lang="en-US" dirty="0"/>
              <a:t>The City will maintain the Radar Feedbacks to ensure it works properly</a:t>
            </a:r>
          </a:p>
          <a:p>
            <a:pPr marL="4572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9805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213064"/>
            <a:ext cx="7759823" cy="1310936"/>
          </a:xfrm>
        </p:spPr>
        <p:txBody>
          <a:bodyPr/>
          <a:lstStyle/>
          <a:p>
            <a:r>
              <a:rPr lang="en-US" dirty="0"/>
              <a:t>Repainting pedestrian crosswalks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5400" y="1524000"/>
            <a:ext cx="6632359" cy="4419600"/>
          </a:xfrm>
        </p:spPr>
        <p:txBody>
          <a:bodyPr/>
          <a:lstStyle/>
          <a:p>
            <a:r>
              <a:rPr lang="en-US" dirty="0"/>
              <a:t>To promote pedestrian safety - The UCPID will repaint three (3) Pedestrian Crosswalks in our community</a:t>
            </a:r>
          </a:p>
          <a:p>
            <a:r>
              <a:rPr lang="en-US" dirty="0"/>
              <a:t>The Intersections include:  </a:t>
            </a:r>
          </a:p>
          <a:p>
            <a:pPr lvl="1"/>
            <a:r>
              <a:rPr lang="en-US" dirty="0"/>
              <a:t>Greenville Avenue &amp; Milton</a:t>
            </a:r>
          </a:p>
          <a:p>
            <a:pPr lvl="1"/>
            <a:r>
              <a:rPr lang="en-US" dirty="0"/>
              <a:t>Greenville Avenue &amp; University</a:t>
            </a:r>
          </a:p>
          <a:p>
            <a:pPr lvl="1"/>
            <a:r>
              <a:rPr lang="en-US" dirty="0"/>
              <a:t>Greenville Avenue &amp; SMU Blvd.</a:t>
            </a:r>
          </a:p>
          <a:p>
            <a:r>
              <a:rPr lang="en-US" dirty="0"/>
              <a:t>These intersections were chosen because of the rate of </a:t>
            </a:r>
            <a:r>
              <a:rPr lang="en-US" b="1" dirty="0"/>
              <a:t>high pedestrian traffic</a:t>
            </a:r>
          </a:p>
          <a:p>
            <a:r>
              <a:rPr lang="en-US" b="1" dirty="0"/>
              <a:t>Next Steps:  </a:t>
            </a:r>
            <a:r>
              <a:rPr lang="en-US" dirty="0"/>
              <a:t>The UCPID will continue to monitor crosswalks in our community to help ensure pedestrian safety!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556AC22-662B-4869-BAD1-DCB0D4DE11E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2441" y="213064"/>
            <a:ext cx="2623351" cy="282309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A17E963-1534-424C-AA28-CA9269627C0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7001" y="3187083"/>
            <a:ext cx="2934071" cy="282309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2EA369-51C4-45FF-8C3F-4F94FA8E13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 trash receptacles (sMU Blvd.)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A1F63F-0307-40F9-A282-820C0573BB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0140" y="1950720"/>
            <a:ext cx="7406640" cy="3840480"/>
          </a:xfrm>
        </p:spPr>
        <p:txBody>
          <a:bodyPr/>
          <a:lstStyle/>
          <a:p>
            <a:r>
              <a:rPr lang="en-US" dirty="0"/>
              <a:t>In 2018- Three (3) new Trash Receptacles were installed along SMU Blvd.</a:t>
            </a:r>
          </a:p>
          <a:p>
            <a:r>
              <a:rPr lang="en-US" dirty="0"/>
              <a:t>These trash receptacles are part of the University Crossing Public Improvement’s(UCPID) mission to keep our community clean!</a:t>
            </a:r>
          </a:p>
          <a:p>
            <a:r>
              <a:rPr lang="en-US" b="1" dirty="0"/>
              <a:t>Maintenance:  </a:t>
            </a:r>
            <a:r>
              <a:rPr lang="en-US" dirty="0"/>
              <a:t>When the UCPID’s maintenance crews work on SMU Blvd. - </a:t>
            </a:r>
            <a:r>
              <a:rPr lang="en-US" i="1" dirty="0"/>
              <a:t>They also empty these trash receptacles</a:t>
            </a:r>
          </a:p>
          <a:p>
            <a:r>
              <a:rPr lang="en-US" b="1" dirty="0"/>
              <a:t>Next Steps:  </a:t>
            </a:r>
            <a:r>
              <a:rPr lang="en-US" dirty="0"/>
              <a:t>Please use these trash receptacles and encourage your friends and family to do the same! </a:t>
            </a:r>
            <a:r>
              <a:rPr lang="en-US" i="1" dirty="0"/>
              <a:t>Working together </a:t>
            </a:r>
            <a:r>
              <a:rPr lang="en-US" dirty="0"/>
              <a:t>– We can help keep our community clean!!!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F61DF9B-EEF8-4B0B-BA3D-158FD761081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8629" y="952500"/>
            <a:ext cx="1937963" cy="23126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352FC01-302A-4D82-99EF-6D570CB6BE4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7611" y="2952750"/>
            <a:ext cx="2057978" cy="27439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557807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UCPID Board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pPr>
              <a:buFont typeface="Wingdings" panose="05000000000000000000" pitchFamily="2" charset="2"/>
              <a:buChar char="§"/>
            </a:pPr>
            <a:endParaRPr lang="en-US" dirty="0"/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465728" y="1922929"/>
            <a:ext cx="516367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Matt Omundson– GlenStar Properties</a:t>
            </a:r>
          </a:p>
          <a:p>
            <a:r>
              <a:rPr lang="en-US" dirty="0"/>
              <a:t>Brad Cheves – SMU</a:t>
            </a:r>
          </a:p>
          <a:p>
            <a:r>
              <a:rPr lang="en-US" dirty="0"/>
              <a:t>Larry Walton – The Highland Residences</a:t>
            </a:r>
          </a:p>
          <a:p>
            <a:r>
              <a:rPr lang="en-US" dirty="0"/>
              <a:t>Paul Ward – SMU</a:t>
            </a:r>
          </a:p>
          <a:p>
            <a:r>
              <a:rPr lang="en-US" dirty="0"/>
              <a:t>Margaret DiFrancesco – Public Service Plumbers</a:t>
            </a:r>
          </a:p>
          <a:p>
            <a:r>
              <a:rPr lang="en-US" dirty="0"/>
              <a:t>Andrea Sanders – Oncor</a:t>
            </a:r>
          </a:p>
          <a:p>
            <a:r>
              <a:rPr lang="en-US" dirty="0"/>
              <a:t>Brent Halvorson – Shelby Residences</a:t>
            </a:r>
          </a:p>
          <a:p>
            <a:r>
              <a:rPr lang="en-US" dirty="0"/>
              <a:t>Matt McGeath – GlenStar Properties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629399" y="1922929"/>
            <a:ext cx="516367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Lawrence Ward - Oncor </a:t>
            </a:r>
          </a:p>
          <a:p>
            <a:r>
              <a:rPr lang="en-US" dirty="0"/>
              <a:t>Julia Hart – GlenStar Properties</a:t>
            </a:r>
          </a:p>
          <a:p>
            <a:r>
              <a:rPr lang="en-US" dirty="0"/>
              <a:t>James Montgomery – Magnolia Hotel</a:t>
            </a:r>
          </a:p>
          <a:p>
            <a:r>
              <a:rPr lang="en-US" dirty="0"/>
              <a:t>Erin McKool – Start Restaurant </a:t>
            </a:r>
          </a:p>
          <a:p>
            <a:r>
              <a:rPr lang="en-US" dirty="0"/>
              <a:t>Kristin Munson- The Highland Residences</a:t>
            </a:r>
          </a:p>
        </p:txBody>
      </p:sp>
    </p:spTree>
    <p:extLst>
      <p:ext uri="{BB962C8B-B14F-4D97-AF65-F5344CB8AC3E}">
        <p14:creationId xmlns:p14="http://schemas.microsoft.com/office/powerpoint/2010/main" val="3319405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33C636-4462-45E1-A5EE-3C47E00F83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Mockingbird pedestrian &amp; bicycle study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EDDF8E-7FE4-4C7E-8ECF-CFD195B89A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Under the City of Dallas’ 2017 Bond Package - Improvements outlined in the </a:t>
            </a:r>
            <a:r>
              <a:rPr lang="en-US" b="1" i="1" dirty="0"/>
              <a:t>Mockingbird Pedestrian &amp; Bicycle Study </a:t>
            </a:r>
            <a:r>
              <a:rPr lang="en-US" dirty="0"/>
              <a:t>are designated for funding (</a:t>
            </a:r>
            <a:r>
              <a:rPr lang="en-US" i="1" dirty="0"/>
              <a:t>This would not have been possible with out the leadership of Rep. Morgan Meyer and Councilmember Philip Kingston)</a:t>
            </a:r>
            <a:endParaRPr lang="en-US" dirty="0"/>
          </a:p>
          <a:p>
            <a:r>
              <a:rPr lang="en-US" dirty="0"/>
              <a:t>In addition to the City of Dallas, TXDOT and the NCTCOG have also pledged to help fund these improvements</a:t>
            </a:r>
          </a:p>
          <a:p>
            <a:r>
              <a:rPr lang="en-US" dirty="0"/>
              <a:t>TXDOT has already begun implementing improvements from the </a:t>
            </a:r>
            <a:r>
              <a:rPr lang="en-US" b="1" i="1" dirty="0"/>
              <a:t>Mockingbird Pedestrian &amp; Bicycle Study </a:t>
            </a:r>
            <a:r>
              <a:rPr lang="en-US" dirty="0"/>
              <a:t>(TXDOT’s improvements can be found at the intersection of Mockingbird Ln. &amp; US75 in the form of new pedestrian crossings.)</a:t>
            </a:r>
          </a:p>
          <a:p>
            <a:r>
              <a:rPr lang="en-US" b="1" dirty="0"/>
              <a:t>Next Steps: </a:t>
            </a:r>
            <a:r>
              <a:rPr lang="en-US" dirty="0"/>
              <a:t>The UCPID is working closely with the City of Dallas to help facilitate this project. If helpful, we will host community engagement meetings to ensure the public is informed.</a:t>
            </a:r>
            <a:endParaRPr lang="en-US" b="1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9796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4ED70E-6BFE-4087-A0C9-443E1CC816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Let’s Welcome the “</a:t>
            </a:r>
            <a:r>
              <a:rPr lang="en-US" i="1" dirty="0"/>
              <a:t>split atom</a:t>
            </a:r>
            <a:r>
              <a:rPr lang="en-US" dirty="0"/>
              <a:t>” sculpture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7A7CFA-9C6D-47A2-8929-8664DCDCDB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b="1" dirty="0"/>
              <a:t>Background: </a:t>
            </a:r>
            <a:r>
              <a:rPr lang="en-US" dirty="0"/>
              <a:t>For decades, the “Split Atom” sculpture was located in front of the Energy Square II Building - near the Lovers Lane DART Stop</a:t>
            </a:r>
          </a:p>
          <a:p>
            <a:r>
              <a:rPr lang="en-US" b="1" dirty="0"/>
              <a:t>Generous Donation:  </a:t>
            </a:r>
            <a:r>
              <a:rPr lang="en-US" i="1" dirty="0"/>
              <a:t>GlenStar Properties</a:t>
            </a:r>
            <a:r>
              <a:rPr lang="en-US" dirty="0"/>
              <a:t>, who own and manage Energy Square &amp; the Meadows Building, offered to donate this sculpture for use along the University Crossing Trail (Our community is very grateful for this generous donation!!!)</a:t>
            </a:r>
          </a:p>
          <a:p>
            <a:r>
              <a:rPr lang="en-US" b="1" dirty="0"/>
              <a:t>New Location:  </a:t>
            </a:r>
            <a:r>
              <a:rPr lang="en-US" dirty="0"/>
              <a:t>The Highland Hotel &amp; Residences have generously offered to give the sculpture a new home – </a:t>
            </a:r>
            <a:r>
              <a:rPr lang="en-US" i="1" dirty="0"/>
              <a:t>The new home will be next to the </a:t>
            </a:r>
            <a:r>
              <a:rPr lang="en-US" b="1" i="1" dirty="0"/>
              <a:t>University Crossing Trail </a:t>
            </a:r>
            <a:r>
              <a:rPr lang="en-US" i="1" dirty="0"/>
              <a:t>&amp; just south of the pedestrian bridge over Mockingbird Lane</a:t>
            </a:r>
          </a:p>
          <a:p>
            <a:r>
              <a:rPr lang="en-US" b="1" dirty="0"/>
              <a:t>Next Steps for the “Split Atom” Sculpture:  </a:t>
            </a:r>
            <a:r>
              <a:rPr lang="en-US" dirty="0"/>
              <a:t>The UCPID has offered to fund the relocation of the sculpture and will be working with both property owners!  </a:t>
            </a:r>
          </a:p>
          <a:p>
            <a:r>
              <a:rPr lang="en-US" b="1" dirty="0"/>
              <a:t>Next Steps for the new “Pocket Park”:  </a:t>
            </a:r>
            <a:r>
              <a:rPr lang="en-US" dirty="0"/>
              <a:t>The UCPID will also be installing a small “pocket park” directly across form the “Split Atom” sculpture…We want the public to be able to enjoy this exciting piece of art along the trail!</a:t>
            </a:r>
          </a:p>
        </p:txBody>
      </p:sp>
    </p:spTree>
    <p:extLst>
      <p:ext uri="{BB962C8B-B14F-4D97-AF65-F5344CB8AC3E}">
        <p14:creationId xmlns:p14="http://schemas.microsoft.com/office/powerpoint/2010/main" val="2722460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84CC88-DC72-4743-A3C6-707A0C7525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“</a:t>
            </a:r>
            <a:r>
              <a:rPr lang="en-US" i="1" dirty="0"/>
              <a:t>Split Atom</a:t>
            </a:r>
            <a:r>
              <a:rPr lang="en-US" dirty="0"/>
              <a:t>” Sculpture! (A Landscape design - near the highland residences)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A4C54DEA-EE13-4412-BC1F-8300CA4BE58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20428" y="1708709"/>
            <a:ext cx="9072978" cy="4408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7301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C5A0CF-4467-46C4-BDE2-DF4934B97A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new “pocket park” (across from the “split atom sculpture”)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A2C09595-618A-4228-A3DA-23B9A4447A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38183" y="1597952"/>
            <a:ext cx="8753382" cy="4527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8442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2018 – 2019 Maintenance Programs</a:t>
            </a:r>
          </a:p>
        </p:txBody>
      </p:sp>
    </p:spTree>
    <p:extLst>
      <p:ext uri="{BB962C8B-B14F-4D97-AF65-F5344CB8AC3E}">
        <p14:creationId xmlns:p14="http://schemas.microsoft.com/office/powerpoint/2010/main" val="1775112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Maintenance plan </a:t>
            </a:r>
            <a:br>
              <a:rPr lang="en-US" dirty="0"/>
            </a:br>
            <a:r>
              <a:rPr lang="en-US" dirty="0"/>
              <a:t>(mockingbird Lane)	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5400" y="1828800"/>
            <a:ext cx="7525871" cy="411480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In 2019 - The UCPID hired Green2B to maintain Mockingbird Lane (Maintenance starts west of US75 (near the CVS) and continues east to Matilda)</a:t>
            </a:r>
          </a:p>
          <a:p>
            <a:pPr lvl="1"/>
            <a:r>
              <a:rPr lang="en-US" dirty="0"/>
              <a:t>Green2B strives to keep the UCPID portion of Mockingbird Lane free of trash, debris, and weeds and also trims the medians on a regular basis</a:t>
            </a:r>
          </a:p>
          <a:p>
            <a:r>
              <a:rPr lang="en-US" dirty="0"/>
              <a:t>Green2B also maintains portions of the US75 Access Road - Along southbound US75 near Mockingbird Lane</a:t>
            </a:r>
          </a:p>
          <a:p>
            <a:r>
              <a:rPr lang="en-US" b="1" dirty="0"/>
              <a:t>Repainting Planters:  </a:t>
            </a:r>
            <a:r>
              <a:rPr lang="en-US" dirty="0"/>
              <a:t>Beginning in 2018, the UCPID repainted the planters.  In 2019, the UCPID funded a “paint touch up” to keep the planters looking good!</a:t>
            </a:r>
          </a:p>
          <a:p>
            <a:r>
              <a:rPr lang="en-US" b="1" dirty="0"/>
              <a:t>Next Steps: </a:t>
            </a:r>
            <a:r>
              <a:rPr lang="en-US" dirty="0"/>
              <a:t>We plan to continue this Maintenance Plan but welcome any feedback or suggestions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A6F3CC5-0E2D-4418-B30E-4AEBD38D7DE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291642" y="910631"/>
            <a:ext cx="4080200" cy="30209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Maintenance plan </a:t>
            </a:r>
            <a:br>
              <a:rPr lang="en-US" dirty="0"/>
            </a:br>
            <a:r>
              <a:rPr lang="en-US" dirty="0"/>
              <a:t>(SMU Blvd.)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5400" y="1828800"/>
            <a:ext cx="7606553" cy="4114800"/>
          </a:xfrm>
        </p:spPr>
        <p:txBody>
          <a:bodyPr/>
          <a:lstStyle/>
          <a:p>
            <a:r>
              <a:rPr lang="en-US" dirty="0"/>
              <a:t>In 2019 - The UCPID hired Green2B to maintain portions of SMU Blvd. (Maintenance is from US75 to Greenville Avenue)</a:t>
            </a:r>
          </a:p>
          <a:p>
            <a:r>
              <a:rPr lang="en-US" dirty="0"/>
              <a:t>Green2B is tasked with maintaining SMU Blvd. free from trash and debris and maintain portions of the landscaping – which includes the southside of the sidewalk and the medians</a:t>
            </a:r>
          </a:p>
          <a:p>
            <a:r>
              <a:rPr lang="en-US" b="1" dirty="0"/>
              <a:t>Next Steps:  </a:t>
            </a:r>
            <a:r>
              <a:rPr lang="en-US" dirty="0"/>
              <a:t>We plan to continue this Maintenance Plan but welcome any feedback or suggestions</a:t>
            </a:r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E7E32DC-E8D6-400A-8538-85A21E269F9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448862" y="834090"/>
            <a:ext cx="3997960" cy="309177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EDF295-309D-4281-AA42-500BD02525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Maintenance plan</a:t>
            </a:r>
            <a:br>
              <a:rPr lang="en-US" dirty="0"/>
            </a:br>
            <a:r>
              <a:rPr lang="en-US" dirty="0"/>
              <a:t>(university crossing trail)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F1A2DA-DD3E-4A34-B05E-1E8D7F159B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5400" y="1828800"/>
            <a:ext cx="7579659" cy="4114800"/>
          </a:xfrm>
        </p:spPr>
        <p:txBody>
          <a:bodyPr/>
          <a:lstStyle/>
          <a:p>
            <a:r>
              <a:rPr lang="en-US" dirty="0"/>
              <a:t>In 2019 - The UCPID hired Green2B to maintain a portion of the University Crossing Trail (UCT) (Maintenance is from SMU Blvd. to Twin Sixties Dr.)</a:t>
            </a:r>
          </a:p>
          <a:p>
            <a:r>
              <a:rPr lang="en-US" dirty="0"/>
              <a:t>Green2B is tasked with maintaining the UCT free from trash and debris and maintaining the landscaping – which includes Spanish Grass</a:t>
            </a:r>
          </a:p>
          <a:p>
            <a:r>
              <a:rPr lang="en-US" b="1" dirty="0"/>
              <a:t>Next Steps:  </a:t>
            </a:r>
            <a:r>
              <a:rPr lang="en-US" dirty="0"/>
              <a:t>We plan to continue this Maintenance Plan but welcome any feedback or suggestions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343179" y="930329"/>
            <a:ext cx="4025241" cy="32225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228769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3EC616-D3E5-4044-9DAA-546360D910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Maintenance </a:t>
            </a:r>
            <a:br>
              <a:rPr lang="en-US" dirty="0"/>
            </a:br>
            <a:r>
              <a:rPr lang="en-US" dirty="0"/>
              <a:t>(Through community advocacy)	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769B1B-A6DF-40DB-B4FA-70050AB2FF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5401" y="1630680"/>
            <a:ext cx="6560820" cy="4312920"/>
          </a:xfrm>
        </p:spPr>
        <p:txBody>
          <a:bodyPr/>
          <a:lstStyle/>
          <a:p>
            <a:r>
              <a:rPr lang="en-US" dirty="0"/>
              <a:t>In addition to funding Maintenance Programs - The UCPID also acts as an advocate for our community!</a:t>
            </a:r>
          </a:p>
          <a:p>
            <a:r>
              <a:rPr lang="en-US" dirty="0"/>
              <a:t>This year, the UCPID partnered with the City of Dallas to clean-up a homeless encampment on public property </a:t>
            </a:r>
          </a:p>
          <a:p>
            <a:r>
              <a:rPr lang="en-US" dirty="0"/>
              <a:t>Additionally – The UCPID teamed up with a private property owner to remove a homeless encampment from their property</a:t>
            </a:r>
          </a:p>
          <a:p>
            <a:r>
              <a:rPr lang="en-US" b="1" dirty="0"/>
              <a:t>Next Steps:  </a:t>
            </a:r>
            <a:r>
              <a:rPr lang="en-US" dirty="0"/>
              <a:t>Please contact the UCPID if you have concerns about a specific area or property – The UCPID is here to advocate for you!</a:t>
            </a:r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4B2DE2F-F82E-41A0-91F8-68CF7A624C5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8492" y="187324"/>
            <a:ext cx="2513016" cy="288671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CB576E2-5576-4242-A712-9B570588E66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4069" y="3074035"/>
            <a:ext cx="2385059" cy="3180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3143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Supporting st. Patrick’s day clean-up and other strategic programs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UCPID was a key sponsor of  the annual St. Patrick’s Day Parade </a:t>
            </a:r>
          </a:p>
          <a:p>
            <a:r>
              <a:rPr lang="en-US" dirty="0"/>
              <a:t>The UCPID also expends additional funds to ensure that areas close to the parade route are clean after the parade finishes</a:t>
            </a:r>
          </a:p>
          <a:p>
            <a:r>
              <a:rPr lang="en-US" dirty="0"/>
              <a:t>The St. Patrick’s Day Parade is an important event for our community every year and the UCPID was proud to participate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0492" y="4055005"/>
            <a:ext cx="1797185" cy="177921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2018 - 2019 highlights</a:t>
            </a:r>
          </a:p>
        </p:txBody>
      </p:sp>
    </p:spTree>
    <p:extLst>
      <p:ext uri="{BB962C8B-B14F-4D97-AF65-F5344CB8AC3E}">
        <p14:creationId xmlns:p14="http://schemas.microsoft.com/office/powerpoint/2010/main" val="1929053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2018 – 2019 communication and cultural programs</a:t>
            </a:r>
          </a:p>
        </p:txBody>
      </p:sp>
    </p:spTree>
    <p:extLst>
      <p:ext uri="{BB962C8B-B14F-4D97-AF65-F5344CB8AC3E}">
        <p14:creationId xmlns:p14="http://schemas.microsoft.com/office/powerpoint/2010/main" val="1878958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864D21-009E-4687-9AFD-243EA950C5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/>
              <a:t>Maintaining university crossing website</a:t>
            </a:r>
            <a:br>
              <a:rPr lang="en-US" dirty="0"/>
            </a:br>
            <a:r>
              <a:rPr lang="en-US" dirty="0"/>
              <a:t>(www.universitycrossing.com)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588AB5-F4B3-4294-9CB3-A7B4C31554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Throughout 2018 &amp; 2019- The UCPID maintained its website in an effort to provide citizens with up-to-date information about our community</a:t>
            </a:r>
          </a:p>
          <a:p>
            <a:r>
              <a:rPr lang="en-US" dirty="0"/>
              <a:t>The UCPID encourages citizens to visit our website to find information about:</a:t>
            </a:r>
          </a:p>
          <a:p>
            <a:pPr lvl="1"/>
            <a:r>
              <a:rPr lang="en-US" dirty="0"/>
              <a:t>Cultural Programs</a:t>
            </a:r>
          </a:p>
          <a:p>
            <a:pPr lvl="1"/>
            <a:r>
              <a:rPr lang="en-US" dirty="0"/>
              <a:t>Sporting Events</a:t>
            </a:r>
          </a:p>
          <a:p>
            <a:pPr lvl="1"/>
            <a:r>
              <a:rPr lang="en-US" dirty="0"/>
              <a:t>New Businesses &amp; Restaurants</a:t>
            </a:r>
          </a:p>
          <a:p>
            <a:pPr lvl="1"/>
            <a:r>
              <a:rPr lang="en-US" dirty="0"/>
              <a:t>Public Service Announcements</a:t>
            </a:r>
          </a:p>
          <a:p>
            <a:r>
              <a:rPr lang="en-US" b="1" dirty="0"/>
              <a:t>Next Steps:  </a:t>
            </a:r>
            <a:r>
              <a:rPr lang="en-US" dirty="0"/>
              <a:t>The UCPID welcomes suggestions to make this website as informative and engaging as possible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8092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Music on mockingbird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5400" y="1828800"/>
            <a:ext cx="7230035" cy="4114800"/>
          </a:xfrm>
        </p:spPr>
        <p:txBody>
          <a:bodyPr/>
          <a:lstStyle/>
          <a:p>
            <a:r>
              <a:rPr lang="en-US" dirty="0"/>
              <a:t>In a continuation from last year - The </a:t>
            </a:r>
            <a:r>
              <a:rPr lang="en-US" b="1" i="1" dirty="0"/>
              <a:t>Music on Mockingbird </a:t>
            </a:r>
            <a:r>
              <a:rPr lang="en-US" dirty="0"/>
              <a:t>program is a collaboration between the UCPID, the SMU Meadows School, Bridge the Gap, and Mockingbird Station </a:t>
            </a:r>
          </a:p>
          <a:p>
            <a:r>
              <a:rPr lang="en-US" dirty="0"/>
              <a:t>This program provides </a:t>
            </a:r>
            <a:r>
              <a:rPr lang="en-US" b="1" dirty="0"/>
              <a:t>live musical performances, </a:t>
            </a:r>
            <a:r>
              <a:rPr lang="en-US" dirty="0"/>
              <a:t>located at Mockingbird Station</a:t>
            </a:r>
            <a:r>
              <a:rPr lang="en-US" b="1" dirty="0"/>
              <a:t> </a:t>
            </a:r>
            <a:r>
              <a:rPr lang="en-US" dirty="0"/>
              <a:t>near the Angelika Movie Theater</a:t>
            </a:r>
          </a:p>
          <a:p>
            <a:r>
              <a:rPr lang="en-US" dirty="0"/>
              <a:t>The UCPID is proud to provide a small stipend to these performers - In return our community gets to experience great musical performances!</a:t>
            </a:r>
          </a:p>
          <a:p>
            <a:r>
              <a:rPr lang="en-US" b="1" dirty="0"/>
              <a:t>Next Steps:  </a:t>
            </a:r>
            <a:r>
              <a:rPr lang="en-US" dirty="0"/>
              <a:t>Enjoy the Music!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0156757-68CE-4FDE-ACE6-1CAED3D7B91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155207" y="751229"/>
            <a:ext cx="4190998" cy="345054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D39819-0CA9-4099-827A-FF774BF77C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Bach in the subways	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ED553B-5693-4539-94A0-C55FD89842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5400" y="1524000"/>
            <a:ext cx="6408420" cy="4419600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In 2019 – The second annual “Bach in the Subways” came to our community</a:t>
            </a:r>
          </a:p>
          <a:p>
            <a:r>
              <a:rPr lang="en-US" dirty="0"/>
              <a:t>“</a:t>
            </a:r>
            <a:r>
              <a:rPr lang="en-US" i="1" dirty="0"/>
              <a:t>Bach in the Subways</a:t>
            </a:r>
            <a:r>
              <a:rPr lang="en-US" dirty="0"/>
              <a:t>” is an international program that occurs every March to honor the birthday of the classical music composer </a:t>
            </a:r>
            <a:r>
              <a:rPr lang="en-US" i="1" dirty="0"/>
              <a:t>Johann Sebastian Bach</a:t>
            </a:r>
          </a:p>
          <a:p>
            <a:r>
              <a:rPr lang="en-US" dirty="0"/>
              <a:t>To honor Bach, musicians all over the world perform his music around mass transit stops</a:t>
            </a:r>
          </a:p>
          <a:p>
            <a:r>
              <a:rPr lang="en-US" dirty="0"/>
              <a:t>This year, in a collaboration between the UCPID, the SMU Meadows School, Bridge the Gap, Mockingbird Station, and 101.1FM – </a:t>
            </a:r>
            <a:r>
              <a:rPr lang="en-US" i="1" dirty="0"/>
              <a:t>Musicians from Bridge the Gap performed Bach at Mockingbird Station</a:t>
            </a:r>
          </a:p>
          <a:p>
            <a:r>
              <a:rPr lang="en-US" dirty="0"/>
              <a:t>A large crowd was treated to some great music!!!</a:t>
            </a:r>
          </a:p>
          <a:p>
            <a:r>
              <a:rPr lang="en-US" b="1" dirty="0"/>
              <a:t>Next Steps:  </a:t>
            </a:r>
            <a:r>
              <a:rPr lang="en-US" dirty="0"/>
              <a:t>We hope to host a similar performance in 2020!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3911" y="381000"/>
            <a:ext cx="3281082" cy="175484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617E253-5CE2-4DE3-90FD-9237C069C04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4316" y="2202180"/>
            <a:ext cx="3281082" cy="3741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8046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University Crossing </a:t>
            </a:r>
            <a:r>
              <a:rPr lang="en-US" i="1" dirty="0"/>
              <a:t>Resource Guide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5400" y="1859280"/>
            <a:ext cx="7719060" cy="4084320"/>
          </a:xfrm>
        </p:spPr>
        <p:txBody>
          <a:bodyPr>
            <a:normAutofit fontScale="92500"/>
          </a:bodyPr>
          <a:lstStyle/>
          <a:p>
            <a:r>
              <a:rPr lang="en-US" dirty="0"/>
              <a:t>In 2018 &amp; 2019 - The UCPID continued to utilize its </a:t>
            </a:r>
            <a:r>
              <a:rPr lang="en-US" b="1" i="1" dirty="0"/>
              <a:t>Resource Guide</a:t>
            </a:r>
          </a:p>
          <a:p>
            <a:r>
              <a:rPr lang="en-US" dirty="0"/>
              <a:t>The Resource Guide is </a:t>
            </a:r>
            <a:r>
              <a:rPr lang="en-US" b="1" dirty="0"/>
              <a:t>FREE</a:t>
            </a:r>
            <a:r>
              <a:rPr lang="en-US" dirty="0"/>
              <a:t> to the public and it was created to provide helpful information for our community</a:t>
            </a:r>
          </a:p>
          <a:p>
            <a:r>
              <a:rPr lang="en-US" dirty="0"/>
              <a:t>The </a:t>
            </a:r>
            <a:r>
              <a:rPr lang="en-US" b="1" i="1" dirty="0"/>
              <a:t>Resource Guide </a:t>
            </a:r>
            <a:r>
              <a:rPr lang="en-US" dirty="0"/>
              <a:t>includes such information as:</a:t>
            </a:r>
          </a:p>
          <a:p>
            <a:pPr lvl="1"/>
            <a:r>
              <a:rPr lang="en-US" dirty="0"/>
              <a:t>When to Call 911</a:t>
            </a:r>
          </a:p>
          <a:p>
            <a:pPr lvl="1"/>
            <a:r>
              <a:rPr lang="en-US" dirty="0"/>
              <a:t>Pedestrian &amp; Bicycle Safety Tips</a:t>
            </a:r>
          </a:p>
          <a:p>
            <a:pPr lvl="1"/>
            <a:r>
              <a:rPr lang="en-US" dirty="0"/>
              <a:t>How to obtain a Criminal Trespass Affidavit (CTA)</a:t>
            </a:r>
          </a:p>
          <a:p>
            <a:pPr lvl="1"/>
            <a:r>
              <a:rPr lang="en-US" dirty="0"/>
              <a:t>Contact information for City Services - Including Police, Fire, Code Compliance, etc.</a:t>
            </a:r>
          </a:p>
          <a:p>
            <a:r>
              <a:rPr lang="en-US" b="1" dirty="0"/>
              <a:t>Next Steps:  </a:t>
            </a:r>
            <a:r>
              <a:rPr lang="en-US" dirty="0"/>
              <a:t>We plan to update the </a:t>
            </a:r>
            <a:r>
              <a:rPr lang="en-US" b="1" i="1" dirty="0"/>
              <a:t>Resource Guide </a:t>
            </a:r>
            <a:r>
              <a:rPr lang="en-US" dirty="0"/>
              <a:t>and welcome your feedback and suggestions</a:t>
            </a:r>
          </a:p>
        </p:txBody>
      </p:sp>
    </p:spTree>
    <p:extLst>
      <p:ext uri="{BB962C8B-B14F-4D97-AF65-F5344CB8AC3E}">
        <p14:creationId xmlns:p14="http://schemas.microsoft.com/office/powerpoint/2010/main" val="2715126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CD8075-6219-4D87-915A-C5BBE974A5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UNIVERSITY CROSSING CULTURE-LED REGENERATION PROJECT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2529E5-251B-40A9-9544-918374ECFF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In 2019 – The </a:t>
            </a:r>
            <a:r>
              <a:rPr lang="en-US" i="1" dirty="0"/>
              <a:t>University Crossing Public Improvement District </a:t>
            </a:r>
            <a:r>
              <a:rPr lang="en-US" dirty="0"/>
              <a:t>(UCPID), </a:t>
            </a:r>
            <a:r>
              <a:rPr lang="en-US" i="1" dirty="0"/>
              <a:t>SMU</a:t>
            </a:r>
            <a:r>
              <a:rPr lang="en-US" dirty="0"/>
              <a:t>, and the </a:t>
            </a:r>
            <a:r>
              <a:rPr lang="en-US" i="1" dirty="0"/>
              <a:t>City of Dallas, Office of Cultural Affairs </a:t>
            </a:r>
            <a:r>
              <a:rPr lang="en-US" dirty="0"/>
              <a:t>(Cultural Affairs) began developing a program to transform the </a:t>
            </a:r>
            <a:r>
              <a:rPr lang="en-US" b="1" i="1" dirty="0"/>
              <a:t>University Crossing Trail </a:t>
            </a:r>
            <a:r>
              <a:rPr lang="en-US" dirty="0"/>
              <a:t>(UCT) into an Art Corridor!</a:t>
            </a:r>
          </a:p>
          <a:p>
            <a:r>
              <a:rPr lang="en-US" dirty="0"/>
              <a:t>Each Partner brings something unique to this project:</a:t>
            </a:r>
          </a:p>
          <a:p>
            <a:pPr lvl="1"/>
            <a:r>
              <a:rPr lang="en-US" dirty="0"/>
              <a:t>The UCPID will provide community contacts and possible funding for Temporary &amp; Long-Term Art Projects</a:t>
            </a:r>
          </a:p>
          <a:p>
            <a:pPr lvl="1"/>
            <a:r>
              <a:rPr lang="en-US" dirty="0"/>
              <a:t>SMU will analyze public art programs from around the world and provide recommendations to our community</a:t>
            </a:r>
          </a:p>
          <a:p>
            <a:pPr lvl="1"/>
            <a:r>
              <a:rPr lang="en-US" dirty="0"/>
              <a:t>SMU will </a:t>
            </a:r>
            <a:r>
              <a:rPr lang="en-US" i="1" dirty="0"/>
              <a:t>also </a:t>
            </a:r>
            <a:r>
              <a:rPr lang="en-US" dirty="0"/>
              <a:t>develop a Community Survey (Using the Survey - SMU will provide suggestions for Temporary &amp; Long-Term Art)</a:t>
            </a:r>
          </a:p>
          <a:p>
            <a:pPr lvl="1"/>
            <a:r>
              <a:rPr lang="en-US" dirty="0"/>
              <a:t>Cultural Affairs will provide guidance and logistical support</a:t>
            </a:r>
          </a:p>
          <a:p>
            <a:r>
              <a:rPr lang="en-US" b="1" dirty="0"/>
              <a:t>Next Steps:  </a:t>
            </a:r>
            <a:r>
              <a:rPr lang="en-US" dirty="0"/>
              <a:t>Through this partnership– In 2019 &amp; 2020 we hope to create an Art Corridor that will enrich the lives of our community!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5692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2019 service plan</a:t>
            </a:r>
          </a:p>
        </p:txBody>
      </p:sp>
    </p:spTree>
    <p:extLst>
      <p:ext uri="{BB962C8B-B14F-4D97-AF65-F5344CB8AC3E}">
        <p14:creationId xmlns:p14="http://schemas.microsoft.com/office/powerpoint/2010/main" val="3626835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A4FBBE34-A325-4F3C-9071-2ED6CA50962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18085738"/>
              </p:ext>
            </p:extLst>
          </p:nvPr>
        </p:nvGraphicFramePr>
        <p:xfrm>
          <a:off x="708660" y="350521"/>
          <a:ext cx="10477499" cy="5455926"/>
        </p:xfrm>
        <a:graphic>
          <a:graphicData uri="http://schemas.openxmlformats.org/drawingml/2006/table">
            <a:tbl>
              <a:tblPr>
                <a:tableStyleId>{9DCAF9ED-07DC-4A11-8D7F-57B35C25682E}</a:tableStyleId>
              </a:tblPr>
              <a:tblGrid>
                <a:gridCol w="378250">
                  <a:extLst>
                    <a:ext uri="{9D8B030D-6E8A-4147-A177-3AD203B41FA5}">
                      <a16:colId xmlns:a16="http://schemas.microsoft.com/office/drawing/2014/main" val="1705412436"/>
                    </a:ext>
                  </a:extLst>
                </a:gridCol>
                <a:gridCol w="3309679">
                  <a:extLst>
                    <a:ext uri="{9D8B030D-6E8A-4147-A177-3AD203B41FA5}">
                      <a16:colId xmlns:a16="http://schemas.microsoft.com/office/drawing/2014/main" val="3797072491"/>
                    </a:ext>
                  </a:extLst>
                </a:gridCol>
                <a:gridCol w="1418434">
                  <a:extLst>
                    <a:ext uri="{9D8B030D-6E8A-4147-A177-3AD203B41FA5}">
                      <a16:colId xmlns:a16="http://schemas.microsoft.com/office/drawing/2014/main" val="2751028977"/>
                    </a:ext>
                  </a:extLst>
                </a:gridCol>
                <a:gridCol w="1418434">
                  <a:extLst>
                    <a:ext uri="{9D8B030D-6E8A-4147-A177-3AD203B41FA5}">
                      <a16:colId xmlns:a16="http://schemas.microsoft.com/office/drawing/2014/main" val="1255368990"/>
                    </a:ext>
                  </a:extLst>
                </a:gridCol>
                <a:gridCol w="1418434">
                  <a:extLst>
                    <a:ext uri="{9D8B030D-6E8A-4147-A177-3AD203B41FA5}">
                      <a16:colId xmlns:a16="http://schemas.microsoft.com/office/drawing/2014/main" val="4272904325"/>
                    </a:ext>
                  </a:extLst>
                </a:gridCol>
                <a:gridCol w="1267134">
                  <a:extLst>
                    <a:ext uri="{9D8B030D-6E8A-4147-A177-3AD203B41FA5}">
                      <a16:colId xmlns:a16="http://schemas.microsoft.com/office/drawing/2014/main" val="2881226010"/>
                    </a:ext>
                  </a:extLst>
                </a:gridCol>
                <a:gridCol w="1267134">
                  <a:extLst>
                    <a:ext uri="{9D8B030D-6E8A-4147-A177-3AD203B41FA5}">
                      <a16:colId xmlns:a16="http://schemas.microsoft.com/office/drawing/2014/main" val="3745771132"/>
                    </a:ext>
                  </a:extLst>
                </a:gridCol>
              </a:tblGrid>
              <a:tr h="506706"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 dirty="0">
                          <a:effectLst/>
                        </a:rPr>
                        <a:t> 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 dirty="0">
                          <a:effectLst/>
                        </a:rPr>
                        <a:t> 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900" u="none" strike="noStrike" dirty="0">
                          <a:effectLst/>
                        </a:rPr>
                        <a:t>2019 Budget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900" u="none" strike="noStrike" dirty="0">
                          <a:effectLst/>
                        </a:rPr>
                        <a:t>2020 Budget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900" u="none" strike="noStrike" dirty="0">
                          <a:effectLst/>
                        </a:rPr>
                        <a:t>2021 Budget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900" u="none" strike="noStrike" dirty="0">
                          <a:effectLst/>
                        </a:rPr>
                        <a:t>2022 Budget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900" u="none" strike="noStrike" dirty="0">
                          <a:effectLst/>
                        </a:rPr>
                        <a:t>2023 Budget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118296815"/>
                  </a:ext>
                </a:extLst>
              </a:tr>
              <a:tr h="247461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 dirty="0">
                          <a:effectLst/>
                        </a:rPr>
                        <a:t> 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 dirty="0">
                          <a:effectLst/>
                        </a:rPr>
                        <a:t> 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241555881"/>
                  </a:ext>
                </a:extLst>
              </a:tr>
              <a:tr h="247461"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 dirty="0">
                          <a:effectLst/>
                        </a:rPr>
                        <a:t>INCOME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 dirty="0">
                          <a:effectLst/>
                        </a:rPr>
                        <a:t> 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422611655"/>
                  </a:ext>
                </a:extLst>
              </a:tr>
              <a:tr h="247461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 dirty="0">
                          <a:effectLst/>
                        </a:rPr>
                        <a:t> 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 dirty="0">
                          <a:effectLst/>
                        </a:rPr>
                        <a:t>Fund balance from previous year</a:t>
                      </a:r>
                      <a:r>
                        <a:rPr lang="en-US" sz="900" u="none" strike="noStrike" baseline="30000" dirty="0">
                          <a:effectLst/>
                        </a:rPr>
                        <a:t>8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 dirty="0">
                          <a:effectLst/>
                        </a:rPr>
                        <a:t>1,412,000 </a:t>
                      </a:r>
                      <a:endParaRPr lang="en-US" sz="900" b="0" i="0" u="none" strike="noStrike" dirty="0">
                        <a:solidFill>
                          <a:srgbClr val="0000CC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 dirty="0">
                          <a:effectLst/>
                        </a:rPr>
                        <a:t>547,000 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 dirty="0">
                          <a:effectLst/>
                        </a:rPr>
                        <a:t>304,000 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 dirty="0">
                          <a:effectLst/>
                        </a:rPr>
                        <a:t>1,500 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 dirty="0">
                          <a:effectLst/>
                        </a:rPr>
                        <a:t>0 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916536968"/>
                  </a:ext>
                </a:extLst>
              </a:tr>
              <a:tr h="247461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 dirty="0">
                          <a:effectLst/>
                        </a:rPr>
                        <a:t> 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 dirty="0">
                          <a:effectLst/>
                        </a:rPr>
                        <a:t>Net assessment revenue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 dirty="0">
                          <a:effectLst/>
                        </a:rPr>
                        <a:t>871,000 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 dirty="0">
                          <a:effectLst/>
                        </a:rPr>
                        <a:t>888,000 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 dirty="0">
                          <a:effectLst/>
                        </a:rPr>
                        <a:t>906,000 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 dirty="0">
                          <a:effectLst/>
                        </a:rPr>
                        <a:t>924,000 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 dirty="0">
                          <a:effectLst/>
                        </a:rPr>
                        <a:t>942,000 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515067346"/>
                  </a:ext>
                </a:extLst>
              </a:tr>
              <a:tr h="247461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 dirty="0">
                          <a:effectLst/>
                        </a:rPr>
                        <a:t> 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 dirty="0">
                          <a:effectLst/>
                        </a:rPr>
                        <a:t>Reimbursement from NTCOG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 dirty="0">
                          <a:effectLst/>
                        </a:rPr>
                        <a:t>0 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 dirty="0">
                          <a:effectLst/>
                        </a:rPr>
                        <a:t>640,000 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 dirty="0">
                          <a:effectLst/>
                        </a:rPr>
                        <a:t>0 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 dirty="0">
                          <a:effectLst/>
                        </a:rPr>
                        <a:t>0 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 dirty="0">
                          <a:effectLst/>
                        </a:rPr>
                        <a:t>0 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275312052"/>
                  </a:ext>
                </a:extLst>
              </a:tr>
              <a:tr h="247461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 dirty="0">
                          <a:effectLst/>
                        </a:rPr>
                        <a:t> 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 dirty="0">
                          <a:effectLst/>
                        </a:rPr>
                        <a:t>Exempt jurisdictions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 dirty="0">
                          <a:effectLst/>
                        </a:rPr>
                        <a:t>0 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 dirty="0">
                          <a:effectLst/>
                        </a:rPr>
                        <a:t>0 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 dirty="0">
                          <a:effectLst/>
                        </a:rPr>
                        <a:t>0 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 dirty="0">
                          <a:effectLst/>
                        </a:rPr>
                        <a:t>0 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 dirty="0">
                          <a:effectLst/>
                        </a:rPr>
                        <a:t>0 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434796909"/>
                  </a:ext>
                </a:extLst>
              </a:tr>
              <a:tr h="247461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 dirty="0">
                          <a:effectLst/>
                        </a:rPr>
                        <a:t> 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 dirty="0">
                          <a:effectLst/>
                        </a:rPr>
                        <a:t>Interest on cash balances 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 dirty="0">
                          <a:effectLst/>
                        </a:rPr>
                        <a:t>2,000 </a:t>
                      </a:r>
                      <a:endParaRPr lang="en-US" sz="900" b="0" i="0" u="none" strike="noStrike" dirty="0">
                        <a:solidFill>
                          <a:srgbClr val="0000CC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 dirty="0">
                          <a:effectLst/>
                        </a:rPr>
                        <a:t>3,000 </a:t>
                      </a:r>
                      <a:endParaRPr lang="en-US" sz="900" b="0" i="0" u="none" strike="noStrike" dirty="0">
                        <a:solidFill>
                          <a:srgbClr val="0000CC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 dirty="0">
                          <a:effectLst/>
                        </a:rPr>
                        <a:t>1,500 </a:t>
                      </a:r>
                      <a:endParaRPr lang="en-US" sz="900" b="0" i="0" u="none" strike="noStrike" dirty="0">
                        <a:solidFill>
                          <a:srgbClr val="0000CC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 dirty="0">
                          <a:effectLst/>
                        </a:rPr>
                        <a:t>1,500 </a:t>
                      </a:r>
                      <a:endParaRPr lang="en-US" sz="900" b="0" i="0" u="none" strike="noStrike" dirty="0">
                        <a:solidFill>
                          <a:srgbClr val="0000CC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 dirty="0">
                          <a:effectLst/>
                        </a:rPr>
                        <a:t>1,500 </a:t>
                      </a:r>
                      <a:endParaRPr lang="en-US" sz="900" b="0" i="0" u="none" strike="noStrike" dirty="0">
                        <a:solidFill>
                          <a:srgbClr val="0000CC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517254376"/>
                  </a:ext>
                </a:extLst>
              </a:tr>
              <a:tr h="247461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 dirty="0">
                          <a:effectLst/>
                        </a:rPr>
                        <a:t> 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 dirty="0">
                          <a:effectLst/>
                        </a:rPr>
                        <a:t>Other income &amp; contributions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 dirty="0">
                          <a:effectLst/>
                        </a:rPr>
                        <a:t>0 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 dirty="0">
                          <a:effectLst/>
                        </a:rPr>
                        <a:t>0 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 dirty="0">
                          <a:effectLst/>
                        </a:rPr>
                        <a:t>0 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 dirty="0">
                          <a:effectLst/>
                        </a:rPr>
                        <a:t>0 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 dirty="0">
                          <a:effectLst/>
                        </a:rPr>
                        <a:t>0 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199594416"/>
                  </a:ext>
                </a:extLst>
              </a:tr>
              <a:tr h="247461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 dirty="0">
                          <a:effectLst/>
                        </a:rPr>
                        <a:t> 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 dirty="0">
                          <a:effectLst/>
                        </a:rPr>
                        <a:t>TOTAL INCOME</a:t>
                      </a:r>
                      <a:r>
                        <a:rPr lang="en-US" sz="900" u="none" strike="noStrike" baseline="30000" dirty="0">
                          <a:effectLst/>
                        </a:rPr>
                        <a:t>1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 dirty="0">
                          <a:effectLst/>
                        </a:rPr>
                        <a:t>$2,285,000 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 dirty="0">
                          <a:effectLst/>
                        </a:rPr>
                        <a:t>$2,078,000 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 dirty="0">
                          <a:effectLst/>
                        </a:rPr>
                        <a:t>$1,211,500 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 dirty="0">
                          <a:effectLst/>
                        </a:rPr>
                        <a:t>$927,000 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 dirty="0">
                          <a:effectLst/>
                        </a:rPr>
                        <a:t>$943,500 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128413180"/>
                  </a:ext>
                </a:extLst>
              </a:tr>
              <a:tr h="247461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 dirty="0">
                          <a:effectLst/>
                        </a:rPr>
                        <a:t> 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 dirty="0">
                          <a:effectLst/>
                        </a:rPr>
                        <a:t> 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 dirty="0">
                          <a:effectLst/>
                        </a:rPr>
                        <a:t> 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 dirty="0">
                          <a:effectLst/>
                        </a:rPr>
                        <a:t> 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 dirty="0">
                          <a:effectLst/>
                        </a:rPr>
                        <a:t> 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751770595"/>
                  </a:ext>
                </a:extLst>
              </a:tr>
              <a:tr h="247461"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 dirty="0">
                          <a:effectLst/>
                        </a:rPr>
                        <a:t>EXPENDITURES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 dirty="0">
                          <a:effectLst/>
                        </a:rPr>
                        <a:t> 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451770384"/>
                  </a:ext>
                </a:extLst>
              </a:tr>
              <a:tr h="247461"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 dirty="0">
                          <a:effectLst/>
                        </a:rPr>
                        <a:t> 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 dirty="0">
                          <a:effectLst/>
                        </a:rPr>
                        <a:t>Security</a:t>
                      </a:r>
                      <a:r>
                        <a:rPr lang="en-US" sz="900" u="none" strike="noStrike" baseline="30000" dirty="0">
                          <a:effectLst/>
                        </a:rPr>
                        <a:t>2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900" u="none" strike="noStrike" dirty="0">
                          <a:effectLst/>
                        </a:rPr>
                        <a:t>227,000 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900" u="none" strike="noStrike" dirty="0">
                          <a:effectLst/>
                        </a:rPr>
                        <a:t>232,000 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900" u="none" strike="noStrike" dirty="0">
                          <a:effectLst/>
                        </a:rPr>
                        <a:t>237,000 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900" u="none" strike="noStrike" dirty="0">
                          <a:effectLst/>
                        </a:rPr>
                        <a:t>237,000 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900" u="none" strike="noStrike" dirty="0">
                          <a:effectLst/>
                        </a:rPr>
                        <a:t>237,000 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423493453"/>
                  </a:ext>
                </a:extLst>
              </a:tr>
              <a:tr h="247461"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 dirty="0">
                          <a:effectLst/>
                        </a:rPr>
                        <a:t> 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 dirty="0">
                          <a:effectLst/>
                        </a:rPr>
                        <a:t>Improvements</a:t>
                      </a:r>
                      <a:r>
                        <a:rPr lang="en-US" sz="900" u="none" strike="noStrike" baseline="30000" dirty="0">
                          <a:effectLst/>
                        </a:rPr>
                        <a:t>3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900" u="none" strike="noStrike" dirty="0">
                          <a:effectLst/>
                        </a:rPr>
                        <a:t>1,120,000 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900" u="none" strike="noStrike" dirty="0">
                          <a:effectLst/>
                        </a:rPr>
                        <a:t>1,142,000 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900" u="none" strike="noStrike" dirty="0">
                          <a:effectLst/>
                        </a:rPr>
                        <a:t>564,000 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900" u="none" strike="noStrike" dirty="0">
                          <a:effectLst/>
                        </a:rPr>
                        <a:t>281,000 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900" u="none" strike="noStrike" dirty="0">
                          <a:effectLst/>
                        </a:rPr>
                        <a:t>297,500 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15956553"/>
                  </a:ext>
                </a:extLst>
              </a:tr>
              <a:tr h="247461"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 dirty="0">
                          <a:effectLst/>
                        </a:rPr>
                        <a:t> 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 dirty="0">
                          <a:effectLst/>
                        </a:rPr>
                        <a:t>Public Area Maintenance</a:t>
                      </a:r>
                      <a:r>
                        <a:rPr lang="en-US" sz="900" u="none" strike="noStrike" baseline="30000" dirty="0">
                          <a:effectLst/>
                        </a:rPr>
                        <a:t>4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900" u="none" strike="noStrike" dirty="0">
                          <a:effectLst/>
                        </a:rPr>
                        <a:t>156,000 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900" u="none" strike="noStrike" dirty="0">
                          <a:effectLst/>
                        </a:rPr>
                        <a:t>159,000 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900" u="none" strike="noStrike" dirty="0">
                          <a:effectLst/>
                        </a:rPr>
                        <a:t>162,000 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900" u="none" strike="noStrike" dirty="0">
                          <a:effectLst/>
                        </a:rPr>
                        <a:t>162,000 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900" u="none" strike="noStrike" dirty="0">
                          <a:effectLst/>
                        </a:rPr>
                        <a:t>162,000 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100888124"/>
                  </a:ext>
                </a:extLst>
              </a:tr>
              <a:tr h="247461"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 dirty="0">
                          <a:effectLst/>
                        </a:rPr>
                        <a:t> 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 dirty="0">
                          <a:effectLst/>
                        </a:rPr>
                        <a:t>Promotion and Communication</a:t>
                      </a:r>
                      <a:r>
                        <a:rPr lang="en-US" sz="900" u="none" strike="noStrike" baseline="30000" dirty="0">
                          <a:effectLst/>
                        </a:rPr>
                        <a:t>5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900" u="none" strike="noStrike" dirty="0">
                          <a:effectLst/>
                        </a:rPr>
                        <a:t>77,000 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900" u="none" strike="noStrike" dirty="0">
                          <a:effectLst/>
                        </a:rPr>
                        <a:t>79,000 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900" u="none" strike="noStrike" dirty="0">
                          <a:effectLst/>
                        </a:rPr>
                        <a:t>81,000 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900" u="none" strike="noStrike" dirty="0">
                          <a:effectLst/>
                        </a:rPr>
                        <a:t>81,000 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900" u="none" strike="noStrike" dirty="0">
                          <a:effectLst/>
                        </a:rPr>
                        <a:t>81,000 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224706940"/>
                  </a:ext>
                </a:extLst>
              </a:tr>
              <a:tr h="247461"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 dirty="0">
                          <a:effectLst/>
                        </a:rPr>
                        <a:t> 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 dirty="0">
                          <a:effectLst/>
                        </a:rPr>
                        <a:t>Organization &amp; Administration</a:t>
                      </a:r>
                      <a:r>
                        <a:rPr lang="en-US" sz="900" u="none" strike="noStrike" baseline="30000" dirty="0">
                          <a:effectLst/>
                        </a:rPr>
                        <a:t>6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900" u="none" strike="noStrike" dirty="0">
                          <a:effectLst/>
                        </a:rPr>
                        <a:t>128,000 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900" u="none" strike="noStrike" dirty="0">
                          <a:effectLst/>
                        </a:rPr>
                        <a:t>131,000 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900" u="none" strike="noStrike" dirty="0">
                          <a:effectLst/>
                        </a:rPr>
                        <a:t>134,000 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900" u="none" strike="noStrike" dirty="0">
                          <a:effectLst/>
                        </a:rPr>
                        <a:t>134,000 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900" u="none" strike="noStrike" dirty="0">
                          <a:effectLst/>
                        </a:rPr>
                        <a:t>134,000 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437919216"/>
                  </a:ext>
                </a:extLst>
              </a:tr>
              <a:tr h="247461"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 dirty="0">
                          <a:effectLst/>
                        </a:rPr>
                        <a:t> 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 dirty="0">
                          <a:effectLst/>
                        </a:rPr>
                        <a:t>Audit &amp; Insurance</a:t>
                      </a:r>
                      <a:r>
                        <a:rPr lang="en-US" sz="900" u="none" strike="noStrike" baseline="30000" dirty="0">
                          <a:effectLst/>
                        </a:rPr>
                        <a:t>7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 dirty="0">
                          <a:effectLst/>
                        </a:rPr>
                        <a:t>30,000 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900" u="none" strike="noStrike" dirty="0">
                          <a:effectLst/>
                        </a:rPr>
                        <a:t>31,000 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900" u="none" strike="noStrike" dirty="0">
                          <a:effectLst/>
                        </a:rPr>
                        <a:t>32,000 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900" u="none" strike="noStrike" dirty="0">
                          <a:effectLst/>
                        </a:rPr>
                        <a:t>32,000 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900" u="none" strike="noStrike" dirty="0">
                          <a:effectLst/>
                        </a:rPr>
                        <a:t>32,000 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543314097"/>
                  </a:ext>
                </a:extLst>
              </a:tr>
              <a:tr h="247461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 dirty="0">
                          <a:effectLst/>
                        </a:rPr>
                        <a:t> 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 dirty="0">
                          <a:effectLst/>
                        </a:rPr>
                        <a:t>TOTAL EXPENDITURES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 dirty="0">
                          <a:effectLst/>
                        </a:rPr>
                        <a:t>$1,738,000 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 dirty="0">
                          <a:effectLst/>
                        </a:rPr>
                        <a:t>$1,774,000 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 dirty="0">
                          <a:effectLst/>
                        </a:rPr>
                        <a:t>$1,210,000 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 dirty="0">
                          <a:effectLst/>
                        </a:rPr>
                        <a:t>$927,000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 dirty="0">
                          <a:effectLst/>
                        </a:rPr>
                        <a:t>$943,500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4016015098"/>
                  </a:ext>
                </a:extLst>
              </a:tr>
              <a:tr h="247461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 dirty="0">
                          <a:effectLst/>
                        </a:rPr>
                        <a:t> 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 dirty="0">
                          <a:effectLst/>
                        </a:rPr>
                        <a:t> 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347483764"/>
                  </a:ext>
                </a:extLst>
              </a:tr>
              <a:tr h="247461"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 dirty="0">
                          <a:effectLst/>
                        </a:rPr>
                        <a:t>FUND BALANCE/RESERVES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 dirty="0">
                          <a:effectLst/>
                        </a:rPr>
                        <a:t>$547,000 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 dirty="0">
                          <a:effectLst/>
                        </a:rPr>
                        <a:t>$304,000 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 dirty="0">
                          <a:effectLst/>
                        </a:rPr>
                        <a:t>$1,500 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 dirty="0">
                          <a:effectLst/>
                        </a:rPr>
                        <a:t>$0 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 dirty="0">
                          <a:effectLst/>
                        </a:rPr>
                        <a:t>$0 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05379573"/>
                  </a:ext>
                </a:extLst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9FE311-05AB-428E-8B31-0D6B114B4E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University crossing public improvement district – renewal application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EDE0B8-9CF6-4745-8E35-6890F64A38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/>
              <a:t>In 2020 – The University Crossing Public Improvement District (UCPID) will submit a formal application to the City of Dallas to Renew our Agreement and continue our work!!!</a:t>
            </a:r>
          </a:p>
          <a:p>
            <a:r>
              <a:rPr lang="en-US" b="1" dirty="0"/>
              <a:t>Background:  </a:t>
            </a:r>
            <a:r>
              <a:rPr lang="en-US" dirty="0"/>
              <a:t>In 2013- The UCPID was formed by the property owners to enhance the quality of life, of the citizens its serves, by providing </a:t>
            </a:r>
            <a:r>
              <a:rPr lang="en-US" i="1" dirty="0"/>
              <a:t>supplemental services </a:t>
            </a:r>
            <a:r>
              <a:rPr lang="en-US" dirty="0"/>
              <a:t>that otherwise would not exist (</a:t>
            </a:r>
            <a:r>
              <a:rPr lang="en-US" i="1" dirty="0"/>
              <a:t>These services have been enumerated in this presentation</a:t>
            </a:r>
            <a:r>
              <a:rPr lang="en-US" dirty="0"/>
              <a:t>)</a:t>
            </a:r>
          </a:p>
          <a:p>
            <a:r>
              <a:rPr lang="en-US" b="1" dirty="0"/>
              <a:t>What is Renewal?  </a:t>
            </a:r>
            <a:r>
              <a:rPr lang="en-US" dirty="0"/>
              <a:t>Every seven (7) years Public Improvements Districts (PID) around the City, like the UCPID, are required to petition their property owners in order to continue operating</a:t>
            </a:r>
          </a:p>
          <a:p>
            <a:r>
              <a:rPr lang="en-US" b="1" dirty="0"/>
              <a:t>What happens in 2019 &amp; 2020?  </a:t>
            </a:r>
            <a:r>
              <a:rPr lang="en-US" dirty="0"/>
              <a:t>The UCPID will formally repetition the property owners in the PID.  If at least 60% of the property owners, representing the total value of the PID, </a:t>
            </a:r>
            <a:r>
              <a:rPr lang="en-US" b="1" i="1" u="sng" dirty="0"/>
              <a:t>and </a:t>
            </a:r>
            <a:r>
              <a:rPr lang="en-US" dirty="0"/>
              <a:t>more than 60% of the number of property owners of record </a:t>
            </a:r>
            <a:r>
              <a:rPr lang="en-US" b="1" i="1" u="sng" dirty="0"/>
              <a:t>or </a:t>
            </a:r>
            <a:r>
              <a:rPr lang="en-US" dirty="0"/>
              <a:t>60% of the land area, vote to approve the repetition…</a:t>
            </a:r>
            <a:r>
              <a:rPr lang="en-US" b="1" dirty="0"/>
              <a:t>The UCPID can continue to operate for another seven (7) years!!!</a:t>
            </a:r>
          </a:p>
          <a:p>
            <a:r>
              <a:rPr lang="en-US" b="1" dirty="0"/>
              <a:t>Next Steps:  </a:t>
            </a:r>
            <a:r>
              <a:rPr lang="en-US" dirty="0"/>
              <a:t>The UCPID will work with the City to develop a formal petition, and then…</a:t>
            </a:r>
            <a:r>
              <a:rPr lang="en-US" b="1" i="1" dirty="0">
                <a:solidFill>
                  <a:srgbClr val="FF0000"/>
                </a:solidFill>
              </a:rPr>
              <a:t>We ask for your continued support, so the UCPID can continue to serve our community!!!</a:t>
            </a:r>
          </a:p>
        </p:txBody>
      </p:sp>
    </p:spTree>
    <p:extLst>
      <p:ext uri="{BB962C8B-B14F-4D97-AF65-F5344CB8AC3E}">
        <p14:creationId xmlns:p14="http://schemas.microsoft.com/office/powerpoint/2010/main" val="1096017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Goals for 2019-2020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spcBef>
                <a:spcPts val="600"/>
              </a:spcBef>
            </a:pPr>
            <a:r>
              <a:rPr lang="en-US" b="1" dirty="0"/>
              <a:t>Obtain Renewal!</a:t>
            </a:r>
          </a:p>
          <a:p>
            <a:pPr>
              <a:spcBef>
                <a:spcPts val="600"/>
              </a:spcBef>
            </a:pPr>
            <a:r>
              <a:rPr lang="en-US" b="1" dirty="0"/>
              <a:t>Support Public Safety: </a:t>
            </a:r>
            <a:r>
              <a:rPr lang="en-US" dirty="0"/>
              <a:t>Utilizing our ENP Program - with an emphasis on community engagement and proactive policing – The UCPID will enhance the safety of our community!</a:t>
            </a:r>
          </a:p>
          <a:p>
            <a:pPr>
              <a:spcBef>
                <a:spcPts val="600"/>
              </a:spcBef>
            </a:pPr>
            <a:r>
              <a:rPr lang="en-US" b="1" dirty="0"/>
              <a:t>Support Capital Improvements: </a:t>
            </a:r>
            <a:r>
              <a:rPr lang="en-US" dirty="0"/>
              <a:t>With an emphasis on Pedestrian Safety – </a:t>
            </a:r>
            <a:r>
              <a:rPr lang="en-US" i="1" dirty="0"/>
              <a:t>Complete projects like:  Pedestrian Lighting along the University Crossing Trail (UCT) &amp; Installation of Way-Finder signs along the UCT</a:t>
            </a:r>
          </a:p>
          <a:p>
            <a:pPr>
              <a:spcBef>
                <a:spcPts val="600"/>
              </a:spcBef>
            </a:pPr>
            <a:r>
              <a:rPr lang="en-US" b="1" dirty="0"/>
              <a:t>Support Maintenance Programs</a:t>
            </a:r>
            <a:r>
              <a:rPr lang="en-US" dirty="0"/>
              <a:t>: Enhance the quality of life of our community through vigilant maintenance</a:t>
            </a:r>
          </a:p>
          <a:p>
            <a:pPr>
              <a:spcBef>
                <a:spcPts val="600"/>
              </a:spcBef>
            </a:pPr>
            <a:r>
              <a:rPr lang="en-US" b="1" dirty="0"/>
              <a:t>Promote our Community</a:t>
            </a:r>
            <a:r>
              <a:rPr lang="en-US" dirty="0"/>
              <a:t>: Highlight local businesses on the web and through social media</a:t>
            </a:r>
          </a:p>
          <a:p>
            <a:pPr>
              <a:spcBef>
                <a:spcPts val="600"/>
              </a:spcBef>
            </a:pPr>
            <a:r>
              <a:rPr lang="en-US" b="1" dirty="0"/>
              <a:t>Promote the Arts: </a:t>
            </a:r>
            <a:r>
              <a:rPr lang="en-US" dirty="0"/>
              <a:t>To strengthen community identity and engagement by continuing to support Music on Mockingbird, complete the mural in Glencoe Park, and transform the UCT into an Art Corridor</a:t>
            </a:r>
          </a:p>
          <a:p>
            <a:endParaRPr lang="en-US" dirty="0"/>
          </a:p>
          <a:p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Highlights from 2018-2019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b="1" dirty="0"/>
              <a:t>PUBLIC SAFETY Programs:</a:t>
            </a:r>
          </a:p>
          <a:p>
            <a:r>
              <a:rPr lang="en-US" dirty="0"/>
              <a:t>Community success with Expanded Neighborhood Patrol Program (ENP)</a:t>
            </a:r>
          </a:p>
          <a:p>
            <a:r>
              <a:rPr lang="en-US" dirty="0"/>
              <a:t>Conducting more Lunch &amp; Learn w/ ENP Educational Programs</a:t>
            </a:r>
          </a:p>
          <a:p>
            <a:r>
              <a:rPr lang="en-US" dirty="0"/>
              <a:t>Developing 2019-2020 </a:t>
            </a:r>
            <a:r>
              <a:rPr lang="en-US" i="1" dirty="0"/>
              <a:t>University Crossing Resource Guide</a:t>
            </a:r>
            <a:endParaRPr lang="en-US" dirty="0"/>
          </a:p>
          <a:p>
            <a:pPr>
              <a:buFont typeface="Wingdings" panose="05000000000000000000" pitchFamily="2" charset="2"/>
              <a:buChar char="§"/>
            </a:pPr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33089" t="19593" r="6691" b="14100"/>
          <a:stretch/>
        </p:blipFill>
        <p:spPr>
          <a:xfrm>
            <a:off x="1126451" y="3778624"/>
            <a:ext cx="3714489" cy="22994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2095" t="15473" r="3713" b="16062"/>
          <a:stretch/>
        </p:blipFill>
        <p:spPr>
          <a:xfrm>
            <a:off x="5051611" y="3775521"/>
            <a:ext cx="5634317" cy="230254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671081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402" y="1567794"/>
            <a:ext cx="9601200" cy="2438400"/>
          </a:xfrm>
        </p:spPr>
        <p:txBody>
          <a:bodyPr>
            <a:normAutofit fontScale="90000"/>
          </a:bodyPr>
          <a:lstStyle/>
          <a:p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r>
              <a:rPr lang="en-US" sz="3600" u="sng" dirty="0"/>
              <a:t>Thank you for coming</a:t>
            </a:r>
            <a:r>
              <a:rPr lang="en-US" sz="3600" dirty="0"/>
              <a:t>!</a:t>
            </a:r>
            <a:br>
              <a:rPr lang="en-US" sz="3600" dirty="0"/>
            </a:br>
            <a:br>
              <a:rPr lang="en-US" dirty="0"/>
            </a:br>
            <a:r>
              <a:rPr lang="en-US" dirty="0"/>
              <a:t>Please Visit us AT: </a:t>
            </a:r>
            <a:br>
              <a:rPr lang="en-US" dirty="0"/>
            </a:br>
            <a:br>
              <a:rPr lang="en-US" dirty="0"/>
            </a:br>
            <a:r>
              <a:rPr lang="en-US" dirty="0">
                <a:hlinkClick r:id="rId2"/>
              </a:rPr>
              <a:t>www.universitycrossing.com</a:t>
            </a:r>
            <a:br>
              <a:rPr lang="en-US" u="sng" dirty="0"/>
            </a:br>
            <a:br>
              <a:rPr lang="en-US" u="sng" dirty="0"/>
            </a:br>
            <a:r>
              <a:rPr lang="en-US" dirty="0"/>
              <a:t>Like us AT: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73122" y="4364643"/>
            <a:ext cx="1147762" cy="114776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241331" y="4264889"/>
            <a:ext cx="1347270" cy="1347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6874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Highlights from 2018-2019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b="1" dirty="0"/>
              <a:t>CAPITAL IMPROVEMENT PROJECTS:</a:t>
            </a:r>
          </a:p>
          <a:p>
            <a:r>
              <a:rPr lang="en-US" dirty="0"/>
              <a:t>Obtained Official Name Change of the Pedestrian Trail to </a:t>
            </a:r>
            <a:r>
              <a:rPr lang="en-US" b="1" i="1" dirty="0"/>
              <a:t>University Crossing Trail</a:t>
            </a:r>
            <a:r>
              <a:rPr lang="en-US" dirty="0"/>
              <a:t>– </a:t>
            </a:r>
            <a:r>
              <a:rPr lang="en-US" i="1" dirty="0"/>
              <a:t>Previously the Ridgewood Trail</a:t>
            </a:r>
            <a:endParaRPr lang="en-US" dirty="0"/>
          </a:p>
          <a:p>
            <a:r>
              <a:rPr lang="en-US" dirty="0"/>
              <a:t>Completed the Design Plan for </a:t>
            </a:r>
            <a:r>
              <a:rPr lang="en-US" b="1" i="1" dirty="0"/>
              <a:t>Pedestrian Lighting </a:t>
            </a:r>
            <a:r>
              <a:rPr lang="en-US" dirty="0"/>
              <a:t>along the University Crossing Trail </a:t>
            </a:r>
          </a:p>
          <a:p>
            <a:r>
              <a:rPr lang="en-US" dirty="0"/>
              <a:t>Continued University Crossing Bike Share (5 locations)</a:t>
            </a:r>
          </a:p>
          <a:p>
            <a:r>
              <a:rPr lang="en-US" dirty="0"/>
              <a:t>Funding a Public Mural in Glencoe Park</a:t>
            </a:r>
          </a:p>
          <a:p>
            <a:r>
              <a:rPr lang="en-US" dirty="0"/>
              <a:t>Developed Way-Finder Signs for the University Crossing Trail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Highlights from 2018-2019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b="1" dirty="0"/>
              <a:t>CAPITAL IMPROVEMENT PROJECTS (Continued):</a:t>
            </a:r>
          </a:p>
          <a:p>
            <a:r>
              <a:rPr lang="en-US" dirty="0"/>
              <a:t>Facilitated &amp; Partially Funded installation of Radar Feedback Sign (Premier Place)</a:t>
            </a:r>
          </a:p>
          <a:p>
            <a:r>
              <a:rPr lang="en-US" dirty="0"/>
              <a:t>Repainting Pedestrian Crosswalks (Strategic Locations)</a:t>
            </a:r>
          </a:p>
          <a:p>
            <a:r>
              <a:rPr lang="en-US" dirty="0"/>
              <a:t>Installed trash receptacles along SMU Blvd.</a:t>
            </a:r>
          </a:p>
          <a:p>
            <a:r>
              <a:rPr lang="en-US" dirty="0"/>
              <a:t>Advocated for Implementation of the </a:t>
            </a:r>
            <a:r>
              <a:rPr lang="en-US" i="1" dirty="0"/>
              <a:t>Mockingbird Pedestrian &amp; Bicycle Study</a:t>
            </a:r>
          </a:p>
          <a:p>
            <a:r>
              <a:rPr lang="en-US" dirty="0"/>
              <a:t>Developed Relocation Plan for  “</a:t>
            </a:r>
            <a:r>
              <a:rPr lang="en-US" i="1" dirty="0"/>
              <a:t>Split Atom</a:t>
            </a:r>
            <a:r>
              <a:rPr lang="en-US" dirty="0"/>
              <a:t>” Sculpture along University Crossing Trail (Donated by </a:t>
            </a:r>
            <a:r>
              <a:rPr lang="en-US" i="1" dirty="0"/>
              <a:t>GlenStar Properties</a:t>
            </a:r>
            <a:r>
              <a:rPr lang="en-US" dirty="0"/>
              <a:t>)</a:t>
            </a:r>
          </a:p>
          <a:p>
            <a:r>
              <a:rPr lang="en-US" dirty="0"/>
              <a:t>Developed plan for “Pocket Park” across from the “</a:t>
            </a:r>
            <a:r>
              <a:rPr lang="en-US" i="1" dirty="0"/>
              <a:t>Split Atom</a:t>
            </a:r>
            <a:r>
              <a:rPr lang="en-US" dirty="0"/>
              <a:t>” Sculpture”</a:t>
            </a:r>
          </a:p>
          <a:p>
            <a:pPr marL="45720" indent="0">
              <a:buNone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9920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Highlights from 2018-2019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5399" y="1828800"/>
            <a:ext cx="9152965" cy="4114800"/>
          </a:xfrm>
        </p:spPr>
        <p:txBody>
          <a:bodyPr/>
          <a:lstStyle/>
          <a:p>
            <a:pPr>
              <a:buNone/>
            </a:pPr>
            <a:r>
              <a:rPr lang="en-US" b="1" dirty="0"/>
              <a:t>MAINTENANCE PROGRAMS:</a:t>
            </a:r>
          </a:p>
          <a:p>
            <a:r>
              <a:rPr lang="en-US" dirty="0"/>
              <a:t>Continued maintenance along:</a:t>
            </a:r>
          </a:p>
          <a:p>
            <a:pPr lvl="1"/>
            <a:r>
              <a:rPr lang="en-US" dirty="0"/>
              <a:t>Mockingbird Ln.</a:t>
            </a:r>
          </a:p>
          <a:p>
            <a:pPr lvl="1"/>
            <a:r>
              <a:rPr lang="en-US" dirty="0"/>
              <a:t> SMU Blvd. </a:t>
            </a:r>
          </a:p>
          <a:p>
            <a:pPr lvl="1"/>
            <a:r>
              <a:rPr lang="en-US" dirty="0"/>
              <a:t>The University Crossing Trail</a:t>
            </a:r>
          </a:p>
          <a:p>
            <a:r>
              <a:rPr lang="en-US" dirty="0"/>
              <a:t>Conducted Community Advocacy – Resulting in Cleaner Properties</a:t>
            </a:r>
          </a:p>
          <a:p>
            <a:r>
              <a:rPr lang="en-US" dirty="0"/>
              <a:t>Supported clean-up of St. Patrick’s Day Parade and other Strategic Programs</a:t>
            </a:r>
          </a:p>
        </p:txBody>
      </p:sp>
    </p:spTree>
    <p:extLst>
      <p:ext uri="{BB962C8B-B14F-4D97-AF65-F5344CB8AC3E}">
        <p14:creationId xmlns:p14="http://schemas.microsoft.com/office/powerpoint/2010/main" val="2671003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Highlights from 2018-2019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en-US" b="1" dirty="0"/>
              <a:t>COMMUNICATION AND CULTURAL PROGRAMS:</a:t>
            </a:r>
          </a:p>
          <a:p>
            <a:r>
              <a:rPr lang="en-US" dirty="0"/>
              <a:t>Maintain www.universitycrossing.com</a:t>
            </a:r>
          </a:p>
          <a:p>
            <a:r>
              <a:rPr lang="en-US" dirty="0"/>
              <a:t>Continued </a:t>
            </a:r>
            <a:r>
              <a:rPr lang="en-US" b="1" i="1" dirty="0"/>
              <a:t>Music on Mockingbird</a:t>
            </a:r>
            <a:r>
              <a:rPr lang="en-US" dirty="0"/>
              <a:t> - live musical performances supported with collaboration from the UCPID, SMU Meadows School of the Arts and Mockingbird Station </a:t>
            </a:r>
          </a:p>
          <a:p>
            <a:r>
              <a:rPr lang="en-US" dirty="0"/>
              <a:t>Continued</a:t>
            </a:r>
            <a:r>
              <a:rPr lang="en-US" b="1" i="1" dirty="0"/>
              <a:t> Bach in the Subways</a:t>
            </a:r>
            <a:r>
              <a:rPr lang="en-US" dirty="0"/>
              <a:t>- UCPID partnered with DART, 101.1FM, SMU, and Mockingbird Station to host this first annual event</a:t>
            </a:r>
          </a:p>
          <a:p>
            <a:r>
              <a:rPr lang="en-US" dirty="0"/>
              <a:t>Update the University Crossing </a:t>
            </a:r>
            <a:r>
              <a:rPr lang="en-US" b="1" i="1" dirty="0"/>
              <a:t>Resource Guide</a:t>
            </a:r>
          </a:p>
          <a:p>
            <a:r>
              <a:rPr lang="en-US" dirty="0"/>
              <a:t>Partnering with SMU to develop the </a:t>
            </a:r>
            <a:r>
              <a:rPr lang="en-US" b="1" i="1" dirty="0"/>
              <a:t>University Crossing Culture-led Regeneration Project</a:t>
            </a:r>
            <a:r>
              <a:rPr lang="en-US" dirty="0"/>
              <a:t> (UCCRP) along the University Crossing Trail</a:t>
            </a:r>
          </a:p>
          <a:p>
            <a:pPr lvl="1">
              <a:buFont typeface="Wingdings" pitchFamily="2" charset="2"/>
              <a:buChar char="q"/>
            </a:pPr>
            <a:endParaRPr lang="en-US" dirty="0"/>
          </a:p>
          <a:p>
            <a:pPr lvl="1">
              <a:buFont typeface="Wingdings" pitchFamily="2" charset="2"/>
              <a:buChar char="q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3294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Red Line Business 16x9">
  <a:themeElements>
    <a:clrScheme name="RedLineBusiness_16x9">
      <a:dk1>
        <a:srgbClr val="514A40"/>
      </a:dk1>
      <a:lt1>
        <a:sysClr val="window" lastClr="FFFFFF"/>
      </a:lt1>
      <a:dk2>
        <a:srgbClr val="000000"/>
      </a:dk2>
      <a:lt2>
        <a:srgbClr val="F9F7F3"/>
      </a:lt2>
      <a:accent1>
        <a:srgbClr val="A85229"/>
      </a:accent1>
      <a:accent2>
        <a:srgbClr val="98916E"/>
      </a:accent2>
      <a:accent3>
        <a:srgbClr val="C9A645"/>
      </a:accent3>
      <a:accent4>
        <a:srgbClr val="76A7B2"/>
      </a:accent4>
      <a:accent5>
        <a:srgbClr val="82A670"/>
      </a:accent5>
      <a:accent6>
        <a:srgbClr val="896170"/>
      </a:accent6>
      <a:hlink>
        <a:srgbClr val="A85229"/>
      </a:hlink>
      <a:folHlink>
        <a:srgbClr val="98916E"/>
      </a:folHlink>
    </a:clrScheme>
    <a:fontScheme name="Cambria">
      <a:maj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15_4109default" id="{E728D685-11FC-4812-BA85-57AC6F9C9F40}" vid="{BC4E008B-95FF-4815-904E-143A8EDFC1D4}"/>
    </a:ext>
  </a:extLst>
</a:theme>
</file>

<file path=ppt/theme/theme2.xml><?xml version="1.0" encoding="utf-8"?>
<a:theme xmlns:a="http://schemas.openxmlformats.org/drawingml/2006/main" name="Office Theme">
  <a:themeElements>
    <a:clrScheme name="RedLineBusiness_16x9">
      <a:dk1>
        <a:srgbClr val="514A40"/>
      </a:dk1>
      <a:lt1>
        <a:sysClr val="window" lastClr="FFFFFF"/>
      </a:lt1>
      <a:dk2>
        <a:srgbClr val="000000"/>
      </a:dk2>
      <a:lt2>
        <a:srgbClr val="F9F7F3"/>
      </a:lt2>
      <a:accent1>
        <a:srgbClr val="A85229"/>
      </a:accent1>
      <a:accent2>
        <a:srgbClr val="98916E"/>
      </a:accent2>
      <a:accent3>
        <a:srgbClr val="C9A645"/>
      </a:accent3>
      <a:accent4>
        <a:srgbClr val="76A7B2"/>
      </a:accent4>
      <a:accent5>
        <a:srgbClr val="82A670"/>
      </a:accent5>
      <a:accent6>
        <a:srgbClr val="896170"/>
      </a:accent6>
      <a:hlink>
        <a:srgbClr val="A85229"/>
      </a:hlink>
      <a:folHlink>
        <a:srgbClr val="98916E"/>
      </a:folHlink>
    </a:clrScheme>
    <a:fontScheme name="Cambria">
      <a:maj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atMod val="100000"/>
                <a:shade val="0"/>
              </a:schemeClr>
            </a:gs>
            <a:gs pos="0">
              <a:scrgbClr r="0" g="0" b="0"/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RedLineBusiness_16x9">
      <a:dk1>
        <a:srgbClr val="514A40"/>
      </a:dk1>
      <a:lt1>
        <a:sysClr val="window" lastClr="FFFFFF"/>
      </a:lt1>
      <a:dk2>
        <a:srgbClr val="000000"/>
      </a:dk2>
      <a:lt2>
        <a:srgbClr val="F9F7F3"/>
      </a:lt2>
      <a:accent1>
        <a:srgbClr val="A85229"/>
      </a:accent1>
      <a:accent2>
        <a:srgbClr val="98916E"/>
      </a:accent2>
      <a:accent3>
        <a:srgbClr val="C9A645"/>
      </a:accent3>
      <a:accent4>
        <a:srgbClr val="76A7B2"/>
      </a:accent4>
      <a:accent5>
        <a:srgbClr val="82A670"/>
      </a:accent5>
      <a:accent6>
        <a:srgbClr val="896170"/>
      </a:accent6>
      <a:hlink>
        <a:srgbClr val="A85229"/>
      </a:hlink>
      <a:folHlink>
        <a:srgbClr val="98916E"/>
      </a:folHlink>
    </a:clrScheme>
    <a:fontScheme name="Cambria">
      <a:maj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atMod val="100000"/>
                <a:shade val="0"/>
              </a:schemeClr>
            </a:gs>
            <a:gs pos="0">
              <a:scrgbClr r="0" g="0" b="0"/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8F180B1C-2212-497F-A259-C959ADD048CA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Business red line presentation (widescreen)</Template>
  <TotalTime>0</TotalTime>
  <Words>3446</Words>
  <Application>Microsoft Office PowerPoint</Application>
  <PresentationFormat>Widescreen</PresentationFormat>
  <Paragraphs>376</Paragraphs>
  <Slides>50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55" baseType="lpstr">
      <vt:lpstr>Arial</vt:lpstr>
      <vt:lpstr>Calibri</vt:lpstr>
      <vt:lpstr>Cambria</vt:lpstr>
      <vt:lpstr>Wingdings</vt:lpstr>
      <vt:lpstr>Red Line Business 16x9</vt:lpstr>
      <vt:lpstr>Annual meeting 2019</vt:lpstr>
      <vt:lpstr>Meeting Agenda</vt:lpstr>
      <vt:lpstr>UCPID Board</vt:lpstr>
      <vt:lpstr>2018 - 2019 highlights</vt:lpstr>
      <vt:lpstr>Highlights from 2018-2019</vt:lpstr>
      <vt:lpstr>Highlights from 2018-2019</vt:lpstr>
      <vt:lpstr>Highlights from 2018-2019</vt:lpstr>
      <vt:lpstr>Highlights from 2018-2019</vt:lpstr>
      <vt:lpstr>Highlights from 2018-2019</vt:lpstr>
      <vt:lpstr>HIGHLIGHTS FROM 2018-2019 </vt:lpstr>
      <vt:lpstr>2018 - 2019 public safety Programs</vt:lpstr>
      <vt:lpstr>Expanded neighborhood patrol program</vt:lpstr>
      <vt:lpstr>ENP Engagement Data (Jan. 2018-May 2019)</vt:lpstr>
      <vt:lpstr>Lunch &amp; learn educational program</vt:lpstr>
      <vt:lpstr>2018 – 2019 Capital Improvement Projects</vt:lpstr>
      <vt:lpstr>we are officially:  the university crossing trail!!!</vt:lpstr>
      <vt:lpstr>University Crossing trail (UCT) Map</vt:lpstr>
      <vt:lpstr>Pedestrian lighting (along the university crossing trail)</vt:lpstr>
      <vt:lpstr>the University Crossing TRAIL  Pedestrian lighting project (Funding)</vt:lpstr>
      <vt:lpstr>Pedestrian lighting (proposed Area)</vt:lpstr>
      <vt:lpstr>Pedestrian lighting (design plan)</vt:lpstr>
      <vt:lpstr>University crossing (bike share)</vt:lpstr>
      <vt:lpstr>University crossing bike share</vt:lpstr>
      <vt:lpstr>Glencoe park – Mural </vt:lpstr>
      <vt:lpstr>University crossing trail (UCT)- Way-finder signs</vt:lpstr>
      <vt:lpstr>University crossing trail  (Way-Finder Sign Design)</vt:lpstr>
      <vt:lpstr>Radar feedback sign </vt:lpstr>
      <vt:lpstr>Repainting pedestrian crosswalks</vt:lpstr>
      <vt:lpstr>New trash receptacles (sMU Blvd.) </vt:lpstr>
      <vt:lpstr>Mockingbird pedestrian &amp; bicycle study</vt:lpstr>
      <vt:lpstr>Let’s Welcome the “split atom” sculpture </vt:lpstr>
      <vt:lpstr>the “Split Atom” Sculpture! (A Landscape design - near the highland residences)</vt:lpstr>
      <vt:lpstr>The new “pocket park” (across from the “split atom sculpture”)</vt:lpstr>
      <vt:lpstr>2018 – 2019 Maintenance Programs</vt:lpstr>
      <vt:lpstr>Maintenance plan  (mockingbird Lane) </vt:lpstr>
      <vt:lpstr>Maintenance plan  (SMU Blvd.)</vt:lpstr>
      <vt:lpstr>Maintenance plan (university crossing trail)</vt:lpstr>
      <vt:lpstr>Maintenance  (Through community advocacy)  </vt:lpstr>
      <vt:lpstr>Supporting st. Patrick’s day clean-up and other strategic programs</vt:lpstr>
      <vt:lpstr>2018 – 2019 communication and cultural programs</vt:lpstr>
      <vt:lpstr>Maintaining university crossing website (www.universitycrossing.com)</vt:lpstr>
      <vt:lpstr>Music on mockingbird</vt:lpstr>
      <vt:lpstr>Bach in the subways  </vt:lpstr>
      <vt:lpstr>University Crossing Resource Guide</vt:lpstr>
      <vt:lpstr>UNIVERSITY CROSSING CULTURE-LED REGENERATION PROJECT </vt:lpstr>
      <vt:lpstr>2019 service plan</vt:lpstr>
      <vt:lpstr>PowerPoint Presentation</vt:lpstr>
      <vt:lpstr>University crossing public improvement district – renewal application</vt:lpstr>
      <vt:lpstr>Goals for 2019-2020</vt:lpstr>
      <vt:lpstr>    Thank you for coming!  Please Visit us AT:   www.universitycrossing.com  Like us AT: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2016-06-14T09:04:51Z</dcterms:created>
  <dcterms:modified xsi:type="dcterms:W3CDTF">2019-08-13T13:23:17Z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TC030310239991</vt:lpwstr>
  </property>
</Properties>
</file>